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61" r:id="rId2"/>
    <p:sldId id="285" r:id="rId3"/>
    <p:sldId id="286" r:id="rId4"/>
    <p:sldId id="287" r:id="rId5"/>
    <p:sldId id="289" r:id="rId6"/>
    <p:sldId id="28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09" autoAdjust="0"/>
    <p:restoredTop sz="77175" autoAdjust="0"/>
  </p:normalViewPr>
  <p:slideViewPr>
    <p:cSldViewPr snapToGrid="0">
      <p:cViewPr varScale="1">
        <p:scale>
          <a:sx n="78" d="100"/>
          <a:sy n="78" d="100"/>
        </p:scale>
        <p:origin x="120" y="24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2" d="100"/>
          <a:sy n="72" d="100"/>
        </p:scale>
        <p:origin x="3010"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EC62DF-3ED8-465A-8C8C-7B1C839ABACF}" type="datetimeFigureOut">
              <a:rPr lang="en-US" smtClean="0"/>
              <a:t>8/17/2023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35E594-572C-469A-B27B-6219C4A9B487}" type="slidenum">
              <a:rPr lang="en-US" smtClean="0"/>
              <a:t>‹#›</a:t>
            </a:fld>
            <a:endParaRPr lang="en-US"/>
          </a:p>
        </p:txBody>
      </p:sp>
    </p:spTree>
    <p:extLst>
      <p:ext uri="{BB962C8B-B14F-4D97-AF65-F5344CB8AC3E}">
        <p14:creationId xmlns:p14="http://schemas.microsoft.com/office/powerpoint/2010/main" val="760436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35E594-572C-469A-B27B-6219C4A9B487}" type="slidenum">
              <a:rPr lang="en-US" smtClean="0"/>
              <a:t>1</a:t>
            </a:fld>
            <a:endParaRPr lang="en-US"/>
          </a:p>
        </p:txBody>
      </p:sp>
    </p:spTree>
    <p:extLst>
      <p:ext uri="{BB962C8B-B14F-4D97-AF65-F5344CB8AC3E}">
        <p14:creationId xmlns:p14="http://schemas.microsoft.com/office/powerpoint/2010/main" val="3116815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2</a:t>
            </a:fld>
            <a:endParaRPr lang="en-US"/>
          </a:p>
        </p:txBody>
      </p:sp>
    </p:spTree>
    <p:extLst>
      <p:ext uri="{BB962C8B-B14F-4D97-AF65-F5344CB8AC3E}">
        <p14:creationId xmlns:p14="http://schemas.microsoft.com/office/powerpoint/2010/main" val="4024511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4</a:t>
            </a:fld>
            <a:endParaRPr lang="en-US"/>
          </a:p>
        </p:txBody>
      </p:sp>
    </p:spTree>
    <p:extLst>
      <p:ext uri="{BB962C8B-B14F-4D97-AF65-F5344CB8AC3E}">
        <p14:creationId xmlns:p14="http://schemas.microsoft.com/office/powerpoint/2010/main" val="3226452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5</a:t>
            </a:fld>
            <a:endParaRPr lang="en-US"/>
          </a:p>
        </p:txBody>
      </p:sp>
    </p:spTree>
    <p:extLst>
      <p:ext uri="{BB962C8B-B14F-4D97-AF65-F5344CB8AC3E}">
        <p14:creationId xmlns:p14="http://schemas.microsoft.com/office/powerpoint/2010/main" val="2709415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6</a:t>
            </a:fld>
            <a:endParaRPr lang="en-US"/>
          </a:p>
        </p:txBody>
      </p:sp>
    </p:spTree>
    <p:extLst>
      <p:ext uri="{BB962C8B-B14F-4D97-AF65-F5344CB8AC3E}">
        <p14:creationId xmlns:p14="http://schemas.microsoft.com/office/powerpoint/2010/main" val="1524279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341" y="5965187"/>
            <a:ext cx="2370617" cy="411480"/>
          </a:xfrm>
          <a:prstGeom prst="rect">
            <a:avLst/>
          </a:prstGeom>
        </p:spPr>
      </p:pic>
    </p:spTree>
    <p:extLst>
      <p:ext uri="{BB962C8B-B14F-4D97-AF65-F5344CB8AC3E}">
        <p14:creationId xmlns:p14="http://schemas.microsoft.com/office/powerpoint/2010/main" val="419262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37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2213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5193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wallpaperflare.com/customer-relationship-management-concept-illustration-business-wallpaper-agmdx/download/1920x108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0" y="3868617"/>
            <a:ext cx="5937503" cy="1635368"/>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Georgia" charset="0"/>
                <a:ea typeface="Georgia" charset="0"/>
                <a:cs typeface="Georgia" charset="0"/>
              </a:rPr>
              <a:t>2023-2024</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Georgia" charset="0"/>
                <a:ea typeface="Georgia" charset="0"/>
                <a:cs typeface="Georgia" charset="0"/>
              </a:rPr>
              <a:t>Procedures Updates</a:t>
            </a:r>
          </a:p>
        </p:txBody>
      </p:sp>
      <p:sp>
        <p:nvSpPr>
          <p:cNvPr id="2" name="PB">
            <a:extLst>
              <a:ext uri="{FF2B5EF4-FFF2-40B4-BE49-F238E27FC236}">
                <a16:creationId xmlns:a16="http://schemas.microsoft.com/office/drawing/2014/main" id="{F7A63A02-40E3-52C4-4543-BB9CAE3F17F4}"/>
              </a:ext>
            </a:extLst>
          </p:cNvPr>
          <p:cNvSpPr/>
          <p:nvPr/>
        </p:nvSpPr>
        <p:spPr>
          <a:xfrm>
            <a:off x="0" y="6705600"/>
            <a:ext cx="2032000" cy="152400"/>
          </a:xfrm>
          <a:prstGeom prst="rect">
            <a:avLst/>
          </a:prstGeom>
          <a:gradFill flip="none" rotWithShape="1">
            <a:gsLst>
              <a:gs pos="0">
                <a:srgbClr val="7F0000"/>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9692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36040" y="583557"/>
            <a:ext cx="11417212" cy="1143000"/>
          </a:xfrm>
          <a:prstGeom prst="rect">
            <a:avLst/>
          </a:prstGeom>
        </p:spPr>
        <p:txBody>
          <a:bodyPr/>
          <a:lstStyle/>
          <a:p>
            <a:r>
              <a:rPr lang="en-US" b="1" dirty="0">
                <a:solidFill>
                  <a:srgbClr val="13294B"/>
                </a:solidFill>
                <a:latin typeface="Georgia" charset="0"/>
                <a:ea typeface="Georgia" charset="0"/>
                <a:cs typeface="Georgia" charset="0"/>
              </a:rPr>
              <a:t>Pre-Hearing Meeting</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Subcommittee Panel will meet in advance to the scheduled start time of the hearing to discuss hearing:</a:t>
            </a:r>
            <a:br>
              <a:rPr lang="en-US" sz="2800" dirty="0">
                <a:latin typeface="Calibri" panose="020F0502020204030204" pitchFamily="34" charset="0"/>
                <a:cs typeface="Calibri" panose="020F0502020204030204" pitchFamily="34" charset="0"/>
              </a:rPr>
            </a:br>
            <a:endParaRPr lang="en-US" sz="2800" dirty="0">
              <a:latin typeface="Calibri" panose="020F0502020204030204" pitchFamily="34" charset="0"/>
              <a:cs typeface="Calibri" panose="020F0502020204030204" pitchFamily="34" charset="0"/>
            </a:endParaRPr>
          </a:p>
          <a:p>
            <a:pPr marL="514350" indent="-514350">
              <a:buFont typeface="+mj-lt"/>
              <a:buAutoNum type="arabicPeriod"/>
            </a:pPr>
            <a:r>
              <a:rPr lang="en-US" sz="2800" dirty="0">
                <a:latin typeface="Calibri" panose="020F0502020204030204" pitchFamily="34" charset="0"/>
                <a:cs typeface="Calibri" panose="020F0502020204030204" pitchFamily="34" charset="0"/>
              </a:rPr>
              <a:t>Information that needs further questioning</a:t>
            </a:r>
          </a:p>
          <a:p>
            <a:pPr marL="514350" indent="-514350">
              <a:buFont typeface="+mj-lt"/>
              <a:buAutoNum type="arabicPeriod"/>
            </a:pPr>
            <a:r>
              <a:rPr lang="en-US" sz="2800" dirty="0">
                <a:latin typeface="Calibri" panose="020F0502020204030204" pitchFamily="34" charset="0"/>
                <a:cs typeface="Calibri" panose="020F0502020204030204" pitchFamily="34" charset="0"/>
              </a:rPr>
              <a:t>Timeline of questions to keep flow</a:t>
            </a:r>
          </a:p>
          <a:p>
            <a:pPr marL="514350" indent="-514350">
              <a:buFont typeface="+mj-lt"/>
              <a:buAutoNum type="arabicPeriod"/>
            </a:pPr>
            <a:r>
              <a:rPr lang="en-US" sz="2800" dirty="0">
                <a:latin typeface="Calibri" panose="020F0502020204030204" pitchFamily="34" charset="0"/>
                <a:cs typeface="Calibri" panose="020F0502020204030204" pitchFamily="34" charset="0"/>
              </a:rPr>
              <a:t>Divvying up of airtime of panel members</a:t>
            </a:r>
          </a:p>
        </p:txBody>
      </p:sp>
      <p:pic>
        <p:nvPicPr>
          <p:cNvPr id="5" name="Picture 4" descr="A group of hands holding devices and papers">
            <a:extLst>
              <a:ext uri="{FF2B5EF4-FFF2-40B4-BE49-F238E27FC236}">
                <a16:creationId xmlns:a16="http://schemas.microsoft.com/office/drawing/2014/main" id="{0F1E2757-F441-0873-7A0D-732000C9A69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981243" y="2446867"/>
            <a:ext cx="3190651" cy="3048000"/>
          </a:xfrm>
          <a:prstGeom prst="rect">
            <a:avLst/>
          </a:prstGeom>
        </p:spPr>
      </p:pic>
      <p:sp>
        <p:nvSpPr>
          <p:cNvPr id="6" name="PB">
            <a:extLst>
              <a:ext uri="{FF2B5EF4-FFF2-40B4-BE49-F238E27FC236}">
                <a16:creationId xmlns:a16="http://schemas.microsoft.com/office/drawing/2014/main" id="{EABA28BA-19E3-DE19-5AE9-2BE9031BA8AC}"/>
              </a:ext>
            </a:extLst>
          </p:cNvPr>
          <p:cNvSpPr/>
          <p:nvPr/>
        </p:nvSpPr>
        <p:spPr>
          <a:xfrm>
            <a:off x="0" y="6705600"/>
            <a:ext cx="4064000" cy="152400"/>
          </a:xfrm>
          <a:prstGeom prst="rect">
            <a:avLst/>
          </a:prstGeom>
          <a:gradFill flip="none" rotWithShape="1">
            <a:gsLst>
              <a:gs pos="0">
                <a:srgbClr val="7F0000"/>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90433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Elimination of Bifurcated Hearing</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dirty="0">
                <a:latin typeface="Calibri" panose="020F0502020204030204" pitchFamily="34" charset="0"/>
                <a:cs typeface="Calibri" panose="020F0502020204030204" pitchFamily="34" charset="0"/>
              </a:rPr>
              <a:t>Elimination of Phase Two</a:t>
            </a:r>
          </a:p>
          <a:p>
            <a:r>
              <a:rPr lang="en-US" dirty="0">
                <a:latin typeface="Calibri" panose="020F0502020204030204" pitchFamily="34" charset="0"/>
                <a:cs typeface="Calibri" panose="020F0502020204030204" pitchFamily="34" charset="0"/>
              </a:rPr>
              <a:t>Eliminates need or appearance of quick decision-making regarding responsibility while parties are waiting.</a:t>
            </a:r>
          </a:p>
          <a:p>
            <a:r>
              <a:rPr lang="en-US" dirty="0">
                <a:latin typeface="Calibri" panose="020F0502020204030204" pitchFamily="34" charset="0"/>
                <a:cs typeface="Calibri" panose="020F0502020204030204" pitchFamily="34" charset="0"/>
              </a:rPr>
              <a:t>Permits more time craft finding and supporting rationale.</a:t>
            </a:r>
          </a:p>
          <a:p>
            <a:r>
              <a:rPr lang="en-US" dirty="0">
                <a:latin typeface="Calibri" panose="020F0502020204030204" pitchFamily="34" charset="0"/>
                <a:cs typeface="Calibri" panose="020F0502020204030204" pitchFamily="34" charset="0"/>
              </a:rPr>
              <a:t>All panel review finding to believe the spirit of the determination was captured.</a:t>
            </a:r>
          </a:p>
        </p:txBody>
      </p:sp>
      <p:sp>
        <p:nvSpPr>
          <p:cNvPr id="4" name="PB">
            <a:extLst>
              <a:ext uri="{FF2B5EF4-FFF2-40B4-BE49-F238E27FC236}">
                <a16:creationId xmlns:a16="http://schemas.microsoft.com/office/drawing/2014/main" id="{F58E2789-F78E-A001-E6C7-DE953AE2EDB3}"/>
              </a:ext>
            </a:extLst>
          </p:cNvPr>
          <p:cNvSpPr/>
          <p:nvPr/>
        </p:nvSpPr>
        <p:spPr>
          <a:xfrm>
            <a:off x="0" y="6705600"/>
            <a:ext cx="6096000" cy="152400"/>
          </a:xfrm>
          <a:prstGeom prst="rect">
            <a:avLst/>
          </a:prstGeom>
          <a:gradFill flip="none" rotWithShape="1">
            <a:gsLst>
              <a:gs pos="0">
                <a:srgbClr val="7F0000"/>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A white numbers on a blue background&#10;&#10;Description automatically generated">
            <a:extLst>
              <a:ext uri="{FF2B5EF4-FFF2-40B4-BE49-F238E27FC236}">
                <a16:creationId xmlns:a16="http://schemas.microsoft.com/office/drawing/2014/main" id="{480C45A9-6C6C-D729-6B60-6AD660F25D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2706" y="4427415"/>
            <a:ext cx="3078506" cy="2039746"/>
          </a:xfrm>
          <a:prstGeom prst="rect">
            <a:avLst/>
          </a:prstGeom>
        </p:spPr>
      </p:pic>
    </p:spTree>
    <p:extLst>
      <p:ext uri="{BB962C8B-B14F-4D97-AF65-F5344CB8AC3E}">
        <p14:creationId xmlns:p14="http://schemas.microsoft.com/office/powerpoint/2010/main" val="2520355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Part 2</a:t>
            </a:r>
          </a:p>
        </p:txBody>
      </p:sp>
      <p:sp>
        <p:nvSpPr>
          <p:cNvPr id="3" name="Content Placeholder 2"/>
          <p:cNvSpPr>
            <a:spLocks noGrp="1"/>
          </p:cNvSpPr>
          <p:nvPr>
            <p:ph idx="4294967295"/>
          </p:nvPr>
        </p:nvSpPr>
        <p:spPr>
          <a:xfrm>
            <a:off x="386861" y="1000991"/>
            <a:ext cx="11417212" cy="4320309"/>
          </a:xfrm>
          <a:prstGeom prst="rect">
            <a:avLst/>
          </a:prstGeom>
        </p:spPr>
        <p:txBody>
          <a:bodyPr/>
          <a:lstStyle/>
          <a:p>
            <a:r>
              <a:rPr lang="en-US" dirty="0">
                <a:latin typeface="Calibri" panose="020F0502020204030204" pitchFamily="34" charset="0"/>
                <a:cs typeface="Calibri" panose="020F0502020204030204" pitchFamily="34" charset="0"/>
              </a:rPr>
              <a:t>Ability to request intervention of Director or University Counsel should the situation warrant.</a:t>
            </a:r>
          </a:p>
          <a:p>
            <a:r>
              <a:rPr lang="en-US" dirty="0">
                <a:latin typeface="Calibri" panose="020F0502020204030204" pitchFamily="34" charset="0"/>
                <a:cs typeface="Calibri" panose="020F0502020204030204" pitchFamily="34" charset="0"/>
              </a:rPr>
              <a:t>Avoiding soapbox lectures to limit arguments of bias/conflict of interest.</a:t>
            </a:r>
          </a:p>
          <a:p>
            <a:r>
              <a:rPr lang="en-US" dirty="0">
                <a:latin typeface="Calibri" panose="020F0502020204030204" pitchFamily="34" charset="0"/>
                <a:cs typeface="Calibri" panose="020F0502020204030204" pitchFamily="34" charset="0"/>
              </a:rPr>
              <a:t>Overwhelming perception that Phase Two Q&amp;A  are not helpful and could be accomplished in writing.</a:t>
            </a:r>
          </a:p>
          <a:p>
            <a:r>
              <a:rPr lang="en-US" dirty="0">
                <a:latin typeface="Calibri" panose="020F0502020204030204" pitchFamily="34" charset="0"/>
                <a:cs typeface="Calibri" panose="020F0502020204030204" pitchFamily="34" charset="0"/>
              </a:rPr>
              <a:t>Stress the ability to provide written “statement of desired outcome” and “impact statement”</a:t>
            </a:r>
          </a:p>
        </p:txBody>
      </p:sp>
      <p:sp>
        <p:nvSpPr>
          <p:cNvPr id="4" name="PB">
            <a:extLst>
              <a:ext uri="{FF2B5EF4-FFF2-40B4-BE49-F238E27FC236}">
                <a16:creationId xmlns:a16="http://schemas.microsoft.com/office/drawing/2014/main" id="{EBCB5331-705F-E553-29BC-780EEC7DB704}"/>
              </a:ext>
            </a:extLst>
          </p:cNvPr>
          <p:cNvSpPr/>
          <p:nvPr/>
        </p:nvSpPr>
        <p:spPr>
          <a:xfrm>
            <a:off x="0" y="6705600"/>
            <a:ext cx="8128000" cy="152400"/>
          </a:xfrm>
          <a:prstGeom prst="rect">
            <a:avLst/>
          </a:prstGeom>
          <a:gradFill flip="none" rotWithShape="1">
            <a:gsLst>
              <a:gs pos="0">
                <a:srgbClr val="7F0000"/>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9090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Minor Procedure Change of Note</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The UIUC Student Conduct process is one focused on educating a student.</a:t>
            </a:r>
          </a:p>
          <a:p>
            <a:r>
              <a:rPr lang="en-US" sz="2800" dirty="0">
                <a:latin typeface="Calibri" panose="020F0502020204030204" pitchFamily="34" charset="0"/>
                <a:cs typeface="Calibri" panose="020F0502020204030204" pitchFamily="34" charset="0"/>
              </a:rPr>
              <a:t>The dialogue is between the University and the student.  All correspondence will be sent to the student.  The student is free to share that documentation with whomever they see fit.</a:t>
            </a:r>
          </a:p>
          <a:p>
            <a:r>
              <a:rPr lang="en-US" sz="2800" dirty="0">
                <a:latin typeface="Calibri" panose="020F0502020204030204" pitchFamily="34" charset="0"/>
                <a:cs typeface="Calibri" panose="020F0502020204030204" pitchFamily="34" charset="0"/>
              </a:rPr>
              <a:t>The advisor will not be delegated to be that communication conduit.</a:t>
            </a:r>
          </a:p>
          <a:p>
            <a:r>
              <a:rPr lang="en-US" sz="2800" dirty="0">
                <a:latin typeface="Calibri" panose="020F0502020204030204" pitchFamily="34" charset="0"/>
                <a:cs typeface="Calibri" panose="020F0502020204030204" pitchFamily="34" charset="0"/>
              </a:rPr>
              <a:t>In rare, case by case scenarios – we may elect to copy advisors if the student requests us to.  But it is not procedure to do so.</a:t>
            </a:r>
          </a:p>
        </p:txBody>
      </p:sp>
      <p:sp>
        <p:nvSpPr>
          <p:cNvPr id="4" name="PB">
            <a:extLst>
              <a:ext uri="{FF2B5EF4-FFF2-40B4-BE49-F238E27FC236}">
                <a16:creationId xmlns:a16="http://schemas.microsoft.com/office/drawing/2014/main" id="{E466DC1E-AAF8-4D42-C038-5E07F59C053C}"/>
              </a:ext>
            </a:extLst>
          </p:cNvPr>
          <p:cNvSpPr/>
          <p:nvPr/>
        </p:nvSpPr>
        <p:spPr>
          <a:xfrm>
            <a:off x="0" y="6705600"/>
            <a:ext cx="10160000" cy="152400"/>
          </a:xfrm>
          <a:prstGeom prst="rect">
            <a:avLst/>
          </a:prstGeom>
          <a:gradFill flip="none" rotWithShape="1">
            <a:gsLst>
              <a:gs pos="0">
                <a:srgbClr val="7F0000"/>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yellow sign with black text&#10;&#10;Description automatically generated">
            <a:extLst>
              <a:ext uri="{FF2B5EF4-FFF2-40B4-BE49-F238E27FC236}">
                <a16:creationId xmlns:a16="http://schemas.microsoft.com/office/drawing/2014/main" id="{A02A23FB-A5F5-BEAD-013B-681DAE812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266" y="4493535"/>
            <a:ext cx="2396646" cy="1598346"/>
          </a:xfrm>
          <a:prstGeom prst="rect">
            <a:avLst/>
          </a:prstGeom>
        </p:spPr>
      </p:pic>
    </p:spTree>
    <p:extLst>
      <p:ext uri="{BB962C8B-B14F-4D97-AF65-F5344CB8AC3E}">
        <p14:creationId xmlns:p14="http://schemas.microsoft.com/office/powerpoint/2010/main" val="3221488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What has OSCR done to announce change?</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Student Disciplinary Procedures have been updated and submitted to have website updated.</a:t>
            </a:r>
          </a:p>
          <a:p>
            <a:r>
              <a:rPr lang="en-US" sz="2400" dirty="0">
                <a:latin typeface="Calibri" panose="020F0502020204030204" pitchFamily="34" charset="0"/>
                <a:cs typeface="Calibri" panose="020F0502020204030204" pitchFamily="34" charset="0"/>
              </a:rPr>
              <a:t>All hearing scripts have been updated and are ready to go.</a:t>
            </a:r>
          </a:p>
          <a:p>
            <a:r>
              <a:rPr lang="en-US" sz="2400" dirty="0">
                <a:latin typeface="Calibri" panose="020F0502020204030204" pitchFamily="34" charset="0"/>
                <a:cs typeface="Calibri" panose="020F0502020204030204" pitchFamily="34" charset="0"/>
              </a:rPr>
              <a:t>All letters will be updated for prompts for written “statement of desired outcome” and “impact statement”</a:t>
            </a:r>
          </a:p>
          <a:p>
            <a:r>
              <a:rPr lang="en-US" sz="2400" dirty="0">
                <a:latin typeface="Calibri" panose="020F0502020204030204" pitchFamily="34" charset="0"/>
                <a:cs typeface="Calibri" panose="020F0502020204030204" pitchFamily="34" charset="0"/>
              </a:rPr>
              <a:t>Case coordinators who work with Subcommittee cases will revise their language when meeting students to know about written “statement of desired outcome” and “impact statement” so that students can begin to consider a) creating them and b) submitting them</a:t>
            </a:r>
          </a:p>
        </p:txBody>
      </p:sp>
      <p:sp>
        <p:nvSpPr>
          <p:cNvPr id="4" name="PB">
            <a:extLst>
              <a:ext uri="{FF2B5EF4-FFF2-40B4-BE49-F238E27FC236}">
                <a16:creationId xmlns:a16="http://schemas.microsoft.com/office/drawing/2014/main" id="{21D67970-FC85-E0F3-B1E7-7593E84097F3}"/>
              </a:ext>
            </a:extLst>
          </p:cNvPr>
          <p:cNvSpPr/>
          <p:nvPr/>
        </p:nvSpPr>
        <p:spPr>
          <a:xfrm>
            <a:off x="0" y="6705600"/>
            <a:ext cx="12192000" cy="152400"/>
          </a:xfrm>
          <a:prstGeom prst="rect">
            <a:avLst/>
          </a:prstGeom>
          <a:gradFill flip="none" rotWithShape="1">
            <a:gsLst>
              <a:gs pos="0">
                <a:srgbClr val="7F0000"/>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megaphone with a red handle&#10;&#10;Description automatically generated">
            <a:extLst>
              <a:ext uri="{FF2B5EF4-FFF2-40B4-BE49-F238E27FC236}">
                <a16:creationId xmlns:a16="http://schemas.microsoft.com/office/drawing/2014/main" id="{18776797-2D6B-DA3C-DDCA-5E84F107D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6458" y="5172138"/>
            <a:ext cx="1865376" cy="1411224"/>
          </a:xfrm>
          <a:prstGeom prst="rect">
            <a:avLst/>
          </a:prstGeom>
        </p:spPr>
      </p:pic>
    </p:spTree>
    <p:extLst>
      <p:ext uri="{BB962C8B-B14F-4D97-AF65-F5344CB8AC3E}">
        <p14:creationId xmlns:p14="http://schemas.microsoft.com/office/powerpoint/2010/main" val="1852694815"/>
      </p:ext>
    </p:extLst>
  </p:cSld>
  <p:clrMapOvr>
    <a:masterClrMapping/>
  </p:clrMapOvr>
</p:sld>
</file>

<file path=ppt/theme/theme1.xml><?xml version="1.0" encoding="utf-8"?>
<a:theme xmlns:a="http://schemas.openxmlformats.org/drawingml/2006/main" name="ThemeILtemplates">
  <a:themeElements>
    <a:clrScheme name="Custom 3">
      <a:dk1>
        <a:srgbClr val="131F33"/>
      </a:dk1>
      <a:lt1>
        <a:srgbClr val="FFFFFF"/>
      </a:lt1>
      <a:dk2>
        <a:srgbClr val="FA6300"/>
      </a:dk2>
      <a:lt2>
        <a:srgbClr val="FAFAFA"/>
      </a:lt2>
      <a:accent1>
        <a:srgbClr val="131F33"/>
      </a:accent1>
      <a:accent2>
        <a:srgbClr val="FA6300"/>
      </a:accent2>
      <a:accent3>
        <a:srgbClr val="555555"/>
      </a:accent3>
      <a:accent4>
        <a:srgbClr val="888888"/>
      </a:accent4>
      <a:accent5>
        <a:srgbClr val="4BACC6"/>
      </a:accent5>
      <a:accent6>
        <a:srgbClr val="F79646"/>
      </a:accent6>
      <a:hlink>
        <a:srgbClr val="666666"/>
      </a:hlink>
      <a:folHlink>
        <a:srgbClr val="AAAAAA"/>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ILtemplates" id="{6EC0D3B8-D00B-9A47-9A8C-D7EB10692958}" vid="{653600DB-8A06-0545-A332-28A5B2E837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347</Words>
  <Application>Microsoft Office PowerPoint</Application>
  <PresentationFormat>Widescreen</PresentationFormat>
  <Paragraphs>33</Paragraphs>
  <Slides>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Georgia</vt:lpstr>
      <vt:lpstr>Trebuchet MS</vt:lpstr>
      <vt:lpstr>ThemeILtemplates</vt:lpstr>
      <vt:lpstr>PowerPoint Presentation</vt:lpstr>
      <vt:lpstr>Pre-Hearing Meeting</vt:lpstr>
      <vt:lpstr>Elimination of Bifurcated Hearing</vt:lpstr>
      <vt:lpstr>Part 2</vt:lpstr>
      <vt:lpstr>Minor Procedure Change of Note</vt:lpstr>
      <vt:lpstr>What has OSCR done to announce change?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Die, Rony</dc:creator>
  <cp:lastModifiedBy>Wilczynski, Bob</cp:lastModifiedBy>
  <cp:revision>13</cp:revision>
  <dcterms:created xsi:type="dcterms:W3CDTF">2020-08-19T21:44:50Z</dcterms:created>
  <dcterms:modified xsi:type="dcterms:W3CDTF">2023-08-17T16:22:31Z</dcterms:modified>
</cp:coreProperties>
</file>