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61" r:id="rId2"/>
    <p:sldId id="263" r:id="rId3"/>
    <p:sldId id="264" r:id="rId4"/>
    <p:sldId id="266" r:id="rId5"/>
    <p:sldId id="267" r:id="rId6"/>
    <p:sldId id="268" r:id="rId7"/>
    <p:sldId id="269" r:id="rId8"/>
    <p:sldId id="270" r:id="rId9"/>
    <p:sldId id="271" r:id="rId10"/>
    <p:sldId id="273" r:id="rId11"/>
    <p:sldId id="393" r:id="rId12"/>
    <p:sldId id="272" r:id="rId13"/>
    <p:sldId id="276" r:id="rId14"/>
    <p:sldId id="277" r:id="rId15"/>
    <p:sldId id="275" r:id="rId16"/>
    <p:sldId id="388" r:id="rId17"/>
    <p:sldId id="389" r:id="rId18"/>
    <p:sldId id="274" r:id="rId19"/>
    <p:sldId id="390" r:id="rId20"/>
    <p:sldId id="278" r:id="rId21"/>
    <p:sldId id="279" r:id="rId22"/>
    <p:sldId id="280" r:id="rId23"/>
    <p:sldId id="387" r:id="rId24"/>
    <p:sldId id="281" r:id="rId25"/>
    <p:sldId id="282" r:id="rId26"/>
    <p:sldId id="283" r:id="rId27"/>
    <p:sldId id="284" r:id="rId28"/>
    <p:sldId id="394" r:id="rId29"/>
    <p:sldId id="285" r:id="rId30"/>
    <p:sldId id="286" r:id="rId31"/>
    <p:sldId id="287" r:id="rId32"/>
    <p:sldId id="288" r:id="rId33"/>
    <p:sldId id="289" r:id="rId34"/>
    <p:sldId id="290"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09" autoAdjust="0"/>
    <p:restoredTop sz="77175" autoAdjust="0"/>
  </p:normalViewPr>
  <p:slideViewPr>
    <p:cSldViewPr snapToGrid="0">
      <p:cViewPr varScale="1">
        <p:scale>
          <a:sx n="85" d="100"/>
          <a:sy n="85" d="100"/>
        </p:scale>
        <p:origin x="834"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2" d="100"/>
          <a:sy n="72" d="100"/>
        </p:scale>
        <p:origin x="3010" y="7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EC62DF-3ED8-465A-8C8C-7B1C839ABACF}" type="datetimeFigureOut">
              <a:rPr lang="en-US" smtClean="0"/>
              <a:t>8/17/2023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35E594-572C-469A-B27B-6219C4A9B487}" type="slidenum">
              <a:rPr lang="en-US" smtClean="0"/>
              <a:t>‹#›</a:t>
            </a:fld>
            <a:endParaRPr lang="en-US"/>
          </a:p>
        </p:txBody>
      </p:sp>
    </p:spTree>
    <p:extLst>
      <p:ext uri="{BB962C8B-B14F-4D97-AF65-F5344CB8AC3E}">
        <p14:creationId xmlns:p14="http://schemas.microsoft.com/office/powerpoint/2010/main" val="760436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1</a:t>
            </a:fld>
            <a:endParaRPr lang="en-US"/>
          </a:p>
        </p:txBody>
      </p:sp>
    </p:spTree>
    <p:extLst>
      <p:ext uri="{BB962C8B-B14F-4D97-AF65-F5344CB8AC3E}">
        <p14:creationId xmlns:p14="http://schemas.microsoft.com/office/powerpoint/2010/main" val="3116815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Spouse or partner</a:t>
            </a:r>
          </a:p>
          <a:p>
            <a:r>
              <a:rPr lang="en-US" dirty="0"/>
              <a:t>Share a child</a:t>
            </a:r>
          </a:p>
          <a:p>
            <a:r>
              <a:rPr lang="en-US" dirty="0"/>
              <a:t>Cohabitated with as if intimate partner</a:t>
            </a:r>
          </a:p>
          <a:p>
            <a:r>
              <a:rPr lang="en-US" dirty="0"/>
              <a:t>Person similarly situation as a spouse</a:t>
            </a:r>
          </a:p>
          <a:p>
            <a:r>
              <a:rPr lang="en-US" dirty="0"/>
              <a:t>Child or protected by state family violence laws</a:t>
            </a:r>
          </a:p>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14</a:t>
            </a:fld>
            <a:endParaRPr lang="en-US"/>
          </a:p>
        </p:txBody>
      </p:sp>
    </p:spTree>
    <p:extLst>
      <p:ext uri="{BB962C8B-B14F-4D97-AF65-F5344CB8AC3E}">
        <p14:creationId xmlns:p14="http://schemas.microsoft.com/office/powerpoint/2010/main" val="3865541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or more acts; monitor, observe, surveilles, threatens or interferes with property</a:t>
            </a:r>
          </a:p>
          <a:p>
            <a:r>
              <a:rPr lang="en-US" dirty="0"/>
              <a:t>Substantial emotional distress</a:t>
            </a:r>
          </a:p>
          <a:p>
            <a:r>
              <a:rPr lang="en-US" dirty="0"/>
              <a:t>Ask to stop not required but helps</a:t>
            </a:r>
          </a:p>
          <a:p>
            <a:endParaRPr lang="en-US" dirty="0"/>
          </a:p>
          <a:p>
            <a:r>
              <a:rPr lang="en-US" dirty="0"/>
              <a:t>SEVEN TYPES OF STALKERS</a:t>
            </a:r>
          </a:p>
        </p:txBody>
      </p:sp>
      <p:sp>
        <p:nvSpPr>
          <p:cNvPr id="4" name="Slide Number Placeholder 3"/>
          <p:cNvSpPr>
            <a:spLocks noGrp="1"/>
          </p:cNvSpPr>
          <p:nvPr>
            <p:ph type="sldNum" sz="quarter" idx="5"/>
          </p:nvPr>
        </p:nvSpPr>
        <p:spPr/>
        <p:txBody>
          <a:bodyPr/>
          <a:lstStyle/>
          <a:p>
            <a:fld id="{3735E594-572C-469A-B27B-6219C4A9B487}" type="slidenum">
              <a:rPr lang="en-US" smtClean="0"/>
              <a:t>15</a:t>
            </a:fld>
            <a:endParaRPr lang="en-US"/>
          </a:p>
        </p:txBody>
      </p:sp>
    </p:spTree>
    <p:extLst>
      <p:ext uri="{BB962C8B-B14F-4D97-AF65-F5344CB8AC3E}">
        <p14:creationId xmlns:p14="http://schemas.microsoft.com/office/powerpoint/2010/main" val="441066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HURDLES examples that keep raising</a:t>
            </a:r>
          </a:p>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17</a:t>
            </a:fld>
            <a:endParaRPr lang="en-US"/>
          </a:p>
        </p:txBody>
      </p:sp>
    </p:spTree>
    <p:extLst>
      <p:ext uri="{BB962C8B-B14F-4D97-AF65-F5344CB8AC3E}">
        <p14:creationId xmlns:p14="http://schemas.microsoft.com/office/powerpoint/2010/main" val="4201271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Brainstorm Educational Programs or Activities</a:t>
            </a:r>
          </a:p>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18</a:t>
            </a:fld>
            <a:endParaRPr lang="en-US"/>
          </a:p>
        </p:txBody>
      </p:sp>
    </p:spTree>
    <p:extLst>
      <p:ext uri="{BB962C8B-B14F-4D97-AF65-F5344CB8AC3E}">
        <p14:creationId xmlns:p14="http://schemas.microsoft.com/office/powerpoint/2010/main" val="21767170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of nudity without consent</a:t>
            </a:r>
          </a:p>
          <a:p>
            <a:r>
              <a:rPr lang="en-US" dirty="0"/>
              <a:t>Without knowledge and consent. Observing recording or photographing nudity or activity where there is an expectation of privacy.</a:t>
            </a:r>
          </a:p>
          <a:p>
            <a:r>
              <a:rPr lang="en-US" dirty="0"/>
              <a:t>Sending explicit materials of another without consent.</a:t>
            </a:r>
          </a:p>
          <a:p>
            <a:r>
              <a:rPr lang="en-US" dirty="0"/>
              <a:t>SUNSHINE</a:t>
            </a:r>
          </a:p>
        </p:txBody>
      </p:sp>
      <p:sp>
        <p:nvSpPr>
          <p:cNvPr id="4" name="Slide Number Placeholder 3"/>
          <p:cNvSpPr>
            <a:spLocks noGrp="1"/>
          </p:cNvSpPr>
          <p:nvPr>
            <p:ph type="sldNum" sz="quarter" idx="5"/>
          </p:nvPr>
        </p:nvSpPr>
        <p:spPr/>
        <p:txBody>
          <a:bodyPr/>
          <a:lstStyle/>
          <a:p>
            <a:fld id="{3735E594-572C-469A-B27B-6219C4A9B487}" type="slidenum">
              <a:rPr lang="en-US" smtClean="0"/>
              <a:t>19</a:t>
            </a:fld>
            <a:endParaRPr lang="en-US"/>
          </a:p>
        </p:txBody>
      </p:sp>
    </p:spTree>
    <p:extLst>
      <p:ext uri="{BB962C8B-B14F-4D97-AF65-F5344CB8AC3E}">
        <p14:creationId xmlns:p14="http://schemas.microsoft.com/office/powerpoint/2010/main" val="615992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Informed and actively given</a:t>
            </a:r>
          </a:p>
          <a:p>
            <a:r>
              <a:rPr lang="en-US" dirty="0"/>
              <a:t>Mutually agreed upon words or actions to indicate willingness</a:t>
            </a:r>
          </a:p>
          <a:p>
            <a:r>
              <a:rPr lang="en-US" dirty="0"/>
              <a:t>Withdrawn at any time.</a:t>
            </a:r>
          </a:p>
          <a:p>
            <a:r>
              <a:rPr lang="en-US" dirty="0"/>
              <a:t>No coercion force, threat or intimidation</a:t>
            </a:r>
          </a:p>
          <a:p>
            <a:r>
              <a:rPr lang="en-US" dirty="0"/>
              <a:t>Not under duress or deception</a:t>
            </a:r>
          </a:p>
          <a:p>
            <a:r>
              <a:rPr lang="en-US" dirty="0"/>
              <a:t>Lack of verbal or physical resistance does not constitute consent</a:t>
            </a:r>
          </a:p>
          <a:p>
            <a:r>
              <a:rPr lang="en-US" dirty="0"/>
              <a:t>Consent with one person does not mean consent with another.</a:t>
            </a:r>
          </a:p>
        </p:txBody>
      </p:sp>
      <p:sp>
        <p:nvSpPr>
          <p:cNvPr id="4" name="Slide Number Placeholder 3"/>
          <p:cNvSpPr>
            <a:spLocks noGrp="1"/>
          </p:cNvSpPr>
          <p:nvPr>
            <p:ph type="sldNum" sz="quarter" idx="5"/>
          </p:nvPr>
        </p:nvSpPr>
        <p:spPr/>
        <p:txBody>
          <a:bodyPr/>
          <a:lstStyle/>
          <a:p>
            <a:fld id="{3735E594-572C-469A-B27B-6219C4A9B487}" type="slidenum">
              <a:rPr lang="en-US" smtClean="0"/>
              <a:t>20</a:t>
            </a:fld>
            <a:endParaRPr lang="en-US"/>
          </a:p>
        </p:txBody>
      </p:sp>
    </p:spTree>
    <p:extLst>
      <p:ext uri="{BB962C8B-B14F-4D97-AF65-F5344CB8AC3E}">
        <p14:creationId xmlns:p14="http://schemas.microsoft.com/office/powerpoint/2010/main" val="31077622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Brainstorm signs and signals of incapacitation</a:t>
            </a:r>
          </a:p>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23</a:t>
            </a:fld>
            <a:endParaRPr lang="en-US"/>
          </a:p>
        </p:txBody>
      </p:sp>
    </p:spTree>
    <p:extLst>
      <p:ext uri="{BB962C8B-B14F-4D97-AF65-F5344CB8AC3E}">
        <p14:creationId xmlns:p14="http://schemas.microsoft.com/office/powerpoint/2010/main" val="6341070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or more</a:t>
            </a:r>
          </a:p>
          <a:p>
            <a:r>
              <a:rPr lang="en-US" dirty="0"/>
              <a:t>After being asked to stop</a:t>
            </a:r>
          </a:p>
          <a:p>
            <a:r>
              <a:rPr lang="en-US" dirty="0"/>
              <a:t>But what about “making sure”</a:t>
            </a:r>
          </a:p>
        </p:txBody>
      </p:sp>
      <p:sp>
        <p:nvSpPr>
          <p:cNvPr id="4" name="Slide Number Placeholder 3"/>
          <p:cNvSpPr>
            <a:spLocks noGrp="1"/>
          </p:cNvSpPr>
          <p:nvPr>
            <p:ph type="sldNum" sz="quarter" idx="5"/>
          </p:nvPr>
        </p:nvSpPr>
        <p:spPr/>
        <p:txBody>
          <a:bodyPr/>
          <a:lstStyle/>
          <a:p>
            <a:fld id="{3735E594-572C-469A-B27B-6219C4A9B487}" type="slidenum">
              <a:rPr lang="en-US" smtClean="0"/>
              <a:t>29</a:t>
            </a:fld>
            <a:endParaRPr lang="en-US"/>
          </a:p>
        </p:txBody>
      </p:sp>
    </p:spTree>
    <p:extLst>
      <p:ext uri="{BB962C8B-B14F-4D97-AF65-F5344CB8AC3E}">
        <p14:creationId xmlns:p14="http://schemas.microsoft.com/office/powerpoint/2010/main" val="12227367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Did Milo know Roxy was dizzy?</a:t>
            </a:r>
          </a:p>
          <a:p>
            <a:r>
              <a:rPr lang="en-US" dirty="0"/>
              <a:t>Kiss – Kiss back</a:t>
            </a:r>
          </a:p>
          <a:p>
            <a:r>
              <a:rPr lang="en-US" dirty="0"/>
              <a:t>Touch – but no touch back</a:t>
            </a:r>
          </a:p>
          <a:p>
            <a:r>
              <a:rPr lang="en-US" dirty="0"/>
              <a:t>Just met – know mutually agreed upon words or actions</a:t>
            </a:r>
          </a:p>
          <a:p>
            <a:r>
              <a:rPr lang="en-US" dirty="0"/>
              <a:t>Not ok with the generalization – “You know, that look…”</a:t>
            </a:r>
          </a:p>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30</a:t>
            </a:fld>
            <a:endParaRPr lang="en-US"/>
          </a:p>
        </p:txBody>
      </p:sp>
    </p:spTree>
    <p:extLst>
      <p:ext uri="{BB962C8B-B14F-4D97-AF65-F5344CB8AC3E}">
        <p14:creationId xmlns:p14="http://schemas.microsoft.com/office/powerpoint/2010/main" val="39969383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back to SLIDE 17 for SPOO</a:t>
            </a:r>
          </a:p>
        </p:txBody>
      </p:sp>
      <p:sp>
        <p:nvSpPr>
          <p:cNvPr id="4" name="Slide Number Placeholder 3"/>
          <p:cNvSpPr>
            <a:spLocks noGrp="1"/>
          </p:cNvSpPr>
          <p:nvPr>
            <p:ph type="sldNum" sz="quarter" idx="5"/>
          </p:nvPr>
        </p:nvSpPr>
        <p:spPr/>
        <p:txBody>
          <a:bodyPr/>
          <a:lstStyle/>
          <a:p>
            <a:fld id="{3735E594-572C-469A-B27B-6219C4A9B487}" type="slidenum">
              <a:rPr lang="en-US" smtClean="0"/>
              <a:t>31</a:t>
            </a:fld>
            <a:endParaRPr lang="en-US"/>
          </a:p>
        </p:txBody>
      </p:sp>
    </p:spTree>
    <p:extLst>
      <p:ext uri="{BB962C8B-B14F-4D97-AF65-F5344CB8AC3E}">
        <p14:creationId xmlns:p14="http://schemas.microsoft.com/office/powerpoint/2010/main" val="2779992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self:  Students/year in school/field of study/hometown; faculty/staff: department and role</a:t>
            </a:r>
          </a:p>
          <a:p>
            <a:r>
              <a:rPr lang="en-US" dirty="0"/>
              <a:t>Why do we do this:  federal law, state law, extreme sensitivity  </a:t>
            </a:r>
          </a:p>
          <a:p>
            <a:r>
              <a:rPr lang="en-US" dirty="0"/>
              <a:t>Expectations for training:  Visible, monitor your needs, breaks and meals, role of chat, participate – listening, being inquisitive, homework</a:t>
            </a:r>
          </a:p>
        </p:txBody>
      </p:sp>
      <p:sp>
        <p:nvSpPr>
          <p:cNvPr id="4" name="Slide Number Placeholder 3"/>
          <p:cNvSpPr>
            <a:spLocks noGrp="1"/>
          </p:cNvSpPr>
          <p:nvPr>
            <p:ph type="sldNum" sz="quarter" idx="5"/>
          </p:nvPr>
        </p:nvSpPr>
        <p:spPr/>
        <p:txBody>
          <a:bodyPr/>
          <a:lstStyle/>
          <a:p>
            <a:fld id="{3735E594-572C-469A-B27B-6219C4A9B487}" type="slidenum">
              <a:rPr lang="en-US" smtClean="0"/>
              <a:t>2</a:t>
            </a:fld>
            <a:endParaRPr lang="en-US"/>
          </a:p>
        </p:txBody>
      </p:sp>
    </p:spTree>
    <p:extLst>
      <p:ext uri="{BB962C8B-B14F-4D97-AF65-F5344CB8AC3E}">
        <p14:creationId xmlns:p14="http://schemas.microsoft.com/office/powerpoint/2010/main" val="4172237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images of?</a:t>
            </a:r>
          </a:p>
          <a:p>
            <a:r>
              <a:rPr lang="en-US" dirty="0"/>
              <a:t>Where they identified – does it matter?  Speech</a:t>
            </a:r>
          </a:p>
          <a:p>
            <a:r>
              <a:rPr lang="en-US" dirty="0"/>
              <a:t>Sex in front of another</a:t>
            </a:r>
          </a:p>
        </p:txBody>
      </p:sp>
      <p:sp>
        <p:nvSpPr>
          <p:cNvPr id="4" name="Slide Number Placeholder 3"/>
          <p:cNvSpPr>
            <a:spLocks noGrp="1"/>
          </p:cNvSpPr>
          <p:nvPr>
            <p:ph type="sldNum" sz="quarter" idx="5"/>
          </p:nvPr>
        </p:nvSpPr>
        <p:spPr/>
        <p:txBody>
          <a:bodyPr/>
          <a:lstStyle/>
          <a:p>
            <a:fld id="{3735E594-572C-469A-B27B-6219C4A9B487}" type="slidenum">
              <a:rPr lang="en-US" smtClean="0"/>
              <a:t>32</a:t>
            </a:fld>
            <a:endParaRPr lang="en-US"/>
          </a:p>
        </p:txBody>
      </p:sp>
    </p:spTree>
    <p:extLst>
      <p:ext uri="{BB962C8B-B14F-4D97-AF65-F5344CB8AC3E}">
        <p14:creationId xmlns:p14="http://schemas.microsoft.com/office/powerpoint/2010/main" val="33318707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33</a:t>
            </a:fld>
            <a:endParaRPr lang="en-US"/>
          </a:p>
        </p:txBody>
      </p:sp>
    </p:spTree>
    <p:extLst>
      <p:ext uri="{BB962C8B-B14F-4D97-AF65-F5344CB8AC3E}">
        <p14:creationId xmlns:p14="http://schemas.microsoft.com/office/powerpoint/2010/main" val="41496012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Started falling asleep; helped her back to her apartment; Leaned on him; trouble walking on her own, vomit; held her hair; helped undress</a:t>
            </a:r>
          </a:p>
          <a:p>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34</a:t>
            </a:fld>
            <a:endParaRPr lang="en-US"/>
          </a:p>
        </p:txBody>
      </p:sp>
    </p:spTree>
    <p:extLst>
      <p:ext uri="{BB962C8B-B14F-4D97-AF65-F5344CB8AC3E}">
        <p14:creationId xmlns:p14="http://schemas.microsoft.com/office/powerpoint/2010/main" val="105180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35E594-572C-469A-B27B-6219C4A9B487}" type="slidenum">
              <a:rPr lang="en-US" smtClean="0"/>
              <a:t>3</a:t>
            </a:fld>
            <a:endParaRPr lang="en-US"/>
          </a:p>
        </p:txBody>
      </p:sp>
    </p:spTree>
    <p:extLst>
      <p:ext uri="{BB962C8B-B14F-4D97-AF65-F5344CB8AC3E}">
        <p14:creationId xmlns:p14="http://schemas.microsoft.com/office/powerpoint/2010/main" val="43560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Four criteria for appeal:  Ask for criteria for appeal.</a:t>
            </a:r>
          </a:p>
        </p:txBody>
      </p:sp>
      <p:sp>
        <p:nvSpPr>
          <p:cNvPr id="4" name="Slide Number Placeholder 3"/>
          <p:cNvSpPr>
            <a:spLocks noGrp="1"/>
          </p:cNvSpPr>
          <p:nvPr>
            <p:ph type="sldNum" sz="quarter" idx="5"/>
          </p:nvPr>
        </p:nvSpPr>
        <p:spPr/>
        <p:txBody>
          <a:bodyPr/>
          <a:lstStyle/>
          <a:p>
            <a:fld id="{3735E594-572C-469A-B27B-6219C4A9B487}" type="slidenum">
              <a:rPr lang="en-US" smtClean="0"/>
              <a:t>5</a:t>
            </a:fld>
            <a:endParaRPr lang="en-US"/>
          </a:p>
        </p:txBody>
      </p:sp>
    </p:spTree>
    <p:extLst>
      <p:ext uri="{BB962C8B-B14F-4D97-AF65-F5344CB8AC3E}">
        <p14:creationId xmlns:p14="http://schemas.microsoft.com/office/powerpoint/2010/main" val="2105087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Speaking ANATOMICALLY – SAY THE WORDS</a:t>
            </a:r>
          </a:p>
          <a:p>
            <a:r>
              <a:rPr lang="en-US" dirty="0"/>
              <a:t>Seek Clarity, don’t assume it.  POSITIONS</a:t>
            </a:r>
          </a:p>
        </p:txBody>
      </p:sp>
      <p:sp>
        <p:nvSpPr>
          <p:cNvPr id="4" name="Slide Number Placeholder 3"/>
          <p:cNvSpPr>
            <a:spLocks noGrp="1"/>
          </p:cNvSpPr>
          <p:nvPr>
            <p:ph type="sldNum" sz="quarter" idx="5"/>
          </p:nvPr>
        </p:nvSpPr>
        <p:spPr/>
        <p:txBody>
          <a:bodyPr/>
          <a:lstStyle/>
          <a:p>
            <a:fld id="{3735E594-572C-469A-B27B-6219C4A9B487}" type="slidenum">
              <a:rPr lang="en-US" smtClean="0"/>
              <a:t>6</a:t>
            </a:fld>
            <a:endParaRPr lang="en-US"/>
          </a:p>
        </p:txBody>
      </p:sp>
    </p:spTree>
    <p:extLst>
      <p:ext uri="{BB962C8B-B14F-4D97-AF65-F5344CB8AC3E}">
        <p14:creationId xmlns:p14="http://schemas.microsoft.com/office/powerpoint/2010/main" val="2037220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Term of employment or opportunity</a:t>
            </a:r>
          </a:p>
          <a:p>
            <a:pPr marL="228600" indent="-228600">
              <a:buAutoNum type="arabicPeriod"/>
            </a:pPr>
            <a:r>
              <a:rPr lang="en-US" dirty="0"/>
              <a:t>Submission to or rejection of conduct</a:t>
            </a:r>
          </a:p>
          <a:p>
            <a:pPr marL="228600" indent="-228600">
              <a:buAutoNum type="arabicPeriod"/>
            </a:pPr>
            <a:r>
              <a:rPr lang="en-US" dirty="0"/>
              <a:t>Creates intimidating, hostile or offensive environment</a:t>
            </a:r>
          </a:p>
        </p:txBody>
      </p:sp>
      <p:sp>
        <p:nvSpPr>
          <p:cNvPr id="4" name="Slide Number Placeholder 3"/>
          <p:cNvSpPr>
            <a:spLocks noGrp="1"/>
          </p:cNvSpPr>
          <p:nvPr>
            <p:ph type="sldNum" sz="quarter" idx="5"/>
          </p:nvPr>
        </p:nvSpPr>
        <p:spPr/>
        <p:txBody>
          <a:bodyPr/>
          <a:lstStyle/>
          <a:p>
            <a:fld id="{3735E594-572C-469A-B27B-6219C4A9B487}" type="slidenum">
              <a:rPr lang="en-US" smtClean="0"/>
              <a:t>10</a:t>
            </a:fld>
            <a:endParaRPr lang="en-US"/>
          </a:p>
        </p:txBody>
      </p:sp>
    </p:spTree>
    <p:extLst>
      <p:ext uri="{BB962C8B-B14F-4D97-AF65-F5344CB8AC3E}">
        <p14:creationId xmlns:p14="http://schemas.microsoft.com/office/powerpoint/2010/main" val="1774163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a:t>
            </a:r>
            <a:r>
              <a:rPr lang="en-US" dirty="0" err="1"/>
              <a:t>AND</a:t>
            </a:r>
            <a:r>
              <a:rPr lang="en-US" dirty="0"/>
              <a:t> </a:t>
            </a:r>
            <a:r>
              <a:rPr lang="en-US" dirty="0" err="1"/>
              <a:t>AND</a:t>
            </a:r>
            <a:endParaRPr lang="en-US" dirty="0"/>
          </a:p>
        </p:txBody>
      </p:sp>
      <p:sp>
        <p:nvSpPr>
          <p:cNvPr id="4" name="Slide Number Placeholder 3"/>
          <p:cNvSpPr>
            <a:spLocks noGrp="1"/>
          </p:cNvSpPr>
          <p:nvPr>
            <p:ph type="sldNum" sz="quarter" idx="5"/>
          </p:nvPr>
        </p:nvSpPr>
        <p:spPr/>
        <p:txBody>
          <a:bodyPr/>
          <a:lstStyle/>
          <a:p>
            <a:fld id="{3735E594-572C-469A-B27B-6219C4A9B487}" type="slidenum">
              <a:rPr lang="en-US" smtClean="0"/>
              <a:t>11</a:t>
            </a:fld>
            <a:endParaRPr lang="en-US"/>
          </a:p>
        </p:txBody>
      </p:sp>
    </p:spTree>
    <p:extLst>
      <p:ext uri="{BB962C8B-B14F-4D97-AF65-F5344CB8AC3E}">
        <p14:creationId xmlns:p14="http://schemas.microsoft.com/office/powerpoint/2010/main" val="2252439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Penetration, touching of sex organs, KISSING EXAMPLE</a:t>
            </a:r>
          </a:p>
        </p:txBody>
      </p:sp>
      <p:sp>
        <p:nvSpPr>
          <p:cNvPr id="4" name="Slide Number Placeholder 3"/>
          <p:cNvSpPr>
            <a:spLocks noGrp="1"/>
          </p:cNvSpPr>
          <p:nvPr>
            <p:ph type="sldNum" sz="quarter" idx="5"/>
          </p:nvPr>
        </p:nvSpPr>
        <p:spPr/>
        <p:txBody>
          <a:bodyPr/>
          <a:lstStyle/>
          <a:p>
            <a:fld id="{3735E594-572C-469A-B27B-6219C4A9B487}" type="slidenum">
              <a:rPr lang="en-US" smtClean="0"/>
              <a:t>12</a:t>
            </a:fld>
            <a:endParaRPr lang="en-US"/>
          </a:p>
        </p:txBody>
      </p:sp>
    </p:spTree>
    <p:extLst>
      <p:ext uri="{BB962C8B-B14F-4D97-AF65-F5344CB8AC3E}">
        <p14:creationId xmlns:p14="http://schemas.microsoft.com/office/powerpoint/2010/main" val="3666833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Intimate relationship</a:t>
            </a:r>
          </a:p>
          <a:p>
            <a:r>
              <a:rPr lang="en-US" dirty="0"/>
              <a:t>Sexual or physical abuse or threat of abuse</a:t>
            </a:r>
          </a:p>
          <a:p>
            <a:r>
              <a:rPr lang="en-US" dirty="0"/>
              <a:t>Emotional abuse Exception</a:t>
            </a:r>
          </a:p>
        </p:txBody>
      </p:sp>
      <p:sp>
        <p:nvSpPr>
          <p:cNvPr id="4" name="Slide Number Placeholder 3"/>
          <p:cNvSpPr>
            <a:spLocks noGrp="1"/>
          </p:cNvSpPr>
          <p:nvPr>
            <p:ph type="sldNum" sz="quarter" idx="5"/>
          </p:nvPr>
        </p:nvSpPr>
        <p:spPr/>
        <p:txBody>
          <a:bodyPr/>
          <a:lstStyle/>
          <a:p>
            <a:fld id="{3735E594-572C-469A-B27B-6219C4A9B487}" type="slidenum">
              <a:rPr lang="en-US" smtClean="0"/>
              <a:t>13</a:t>
            </a:fld>
            <a:endParaRPr lang="en-US"/>
          </a:p>
        </p:txBody>
      </p:sp>
    </p:spTree>
    <p:extLst>
      <p:ext uri="{BB962C8B-B14F-4D97-AF65-F5344CB8AC3E}">
        <p14:creationId xmlns:p14="http://schemas.microsoft.com/office/powerpoint/2010/main" val="32472671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1341" y="5965187"/>
            <a:ext cx="2370617" cy="411480"/>
          </a:xfrm>
          <a:prstGeom prst="rect">
            <a:avLst/>
          </a:prstGeom>
        </p:spPr>
      </p:pic>
    </p:spTree>
    <p:extLst>
      <p:ext uri="{BB962C8B-B14F-4D97-AF65-F5344CB8AC3E}">
        <p14:creationId xmlns:p14="http://schemas.microsoft.com/office/powerpoint/2010/main" val="4192620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6372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2213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05193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atixa.org/wordpress/wp-content/uploads/2017/04/ATIXA-2017-Whitepaper-Final.pd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atixa.org/wordpress/wp-content/uploads/2017/04/ATIXA-2017-Whitepaper-Final.pdf"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conflictresolution.illinois.edu/policies/medical-amnesty-and-survivor-protection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conflictresolution.illinois.edu/policies/medical-amnesty-and-good-samaritan/"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825005" y="1588656"/>
            <a:ext cx="5937503" cy="202225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Georgia" charset="0"/>
                <a:ea typeface="Georgia" charset="0"/>
                <a:cs typeface="Georgia" charset="0"/>
              </a:rPr>
              <a:t>Sexual Misconduct</a:t>
            </a: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FFFF"/>
                </a:solidFill>
                <a:effectLst/>
                <a:uLnTx/>
                <a:uFillTx/>
                <a:latin typeface="Georgia" charset="0"/>
                <a:ea typeface="Georgia" charset="0"/>
                <a:cs typeface="Georgia" charset="0"/>
              </a:rPr>
              <a:t>Committee Training</a:t>
            </a:r>
          </a:p>
        </p:txBody>
      </p:sp>
      <p:sp>
        <p:nvSpPr>
          <p:cNvPr id="7" name="TextBox 6"/>
          <p:cNvSpPr txBox="1"/>
          <p:nvPr/>
        </p:nvSpPr>
        <p:spPr>
          <a:xfrm>
            <a:off x="5825005" y="3126003"/>
            <a:ext cx="5327903" cy="255454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srgbClr val="FFFFFF"/>
                </a:solidFill>
                <a:effectLst/>
                <a:uLnTx/>
                <a:uFillTx/>
                <a:latin typeface="Calibri" charset="0"/>
                <a:ea typeface="Calibri" charset="0"/>
                <a:cs typeface="Calibri" charset="0"/>
              </a:rPr>
              <a:t>Office for Student Conflict Resolution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rPr>
              <a:t>Bob Wilczynski, Associate Dean/Director</a:t>
            </a:r>
          </a:p>
          <a:p>
            <a:pPr defTabSz="457200">
              <a:defRPr/>
            </a:pPr>
            <a:r>
              <a:rPr lang="en-US" sz="2000" dirty="0">
                <a:solidFill>
                  <a:srgbClr val="FFFFFF"/>
                </a:solidFill>
                <a:latin typeface="Calibri" charset="0"/>
                <a:ea typeface="Calibri" charset="0"/>
                <a:cs typeface="Calibri" charset="0"/>
              </a:rPr>
              <a:t>Mariah Young, Associate Director/Assistant Dean</a:t>
            </a:r>
            <a:endPar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rPr>
              <a:t>Caitlin Kay, Assistant Dean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rgbClr val="FFFFFF"/>
                </a:solidFill>
                <a:latin typeface="Calibri" charset="0"/>
                <a:ea typeface="Calibri" charset="0"/>
                <a:cs typeface="Calibri" charset="0"/>
              </a:rPr>
              <a:t>Evie Newman, Assistant Dean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rgbClr val="FFFFFF"/>
                </a:solidFill>
                <a:latin typeface="Calibri" charset="0"/>
                <a:ea typeface="Calibri" charset="0"/>
                <a:cs typeface="Calibri" charset="0"/>
              </a:rPr>
              <a:t>Alex Vickery-Holland, Assistant Dean</a:t>
            </a:r>
            <a:endPar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rPr>
              <a:t>Devin Andersen, Student Conduct Coordinator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solidFill>
                  <a:srgbClr val="FFFFFF"/>
                </a:solidFill>
                <a:latin typeface="Calibri" charset="0"/>
                <a:ea typeface="Calibri" charset="0"/>
                <a:cs typeface="Calibri" charset="0"/>
              </a:rPr>
              <a:t>Ellie Keane, Student Conduct Coordinator</a:t>
            </a:r>
            <a:endParaRPr kumimoji="0" lang="en-US" sz="2000" b="0" i="0" u="none" strike="noStrike" kern="1200" cap="none" spc="0" normalizeH="0" baseline="0" noProof="0" dirty="0">
              <a:ln>
                <a:noFill/>
              </a:ln>
              <a:solidFill>
                <a:srgbClr val="FFFFFF"/>
              </a:solidFill>
              <a:effectLst/>
              <a:uLnTx/>
              <a:uFillTx/>
              <a:latin typeface="Calibri" charset="0"/>
              <a:ea typeface="Calibri" charset="0"/>
              <a:cs typeface="Calibri" charset="0"/>
            </a:endParaRPr>
          </a:p>
        </p:txBody>
      </p:sp>
    </p:spTree>
    <p:extLst>
      <p:ext uri="{BB962C8B-B14F-4D97-AF65-F5344CB8AC3E}">
        <p14:creationId xmlns:p14="http://schemas.microsoft.com/office/powerpoint/2010/main" val="34296927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Harassment</a:t>
            </a:r>
          </a:p>
        </p:txBody>
      </p:sp>
      <p:sp>
        <p:nvSpPr>
          <p:cNvPr id="3" name="Content Placeholder 2"/>
          <p:cNvSpPr>
            <a:spLocks noGrp="1"/>
          </p:cNvSpPr>
          <p:nvPr>
            <p:ph idx="4294967295"/>
          </p:nvPr>
        </p:nvSpPr>
        <p:spPr>
          <a:xfrm>
            <a:off x="386861" y="1175328"/>
            <a:ext cx="11417212" cy="4320309"/>
          </a:xfrm>
          <a:prstGeom prst="rect">
            <a:avLst/>
          </a:prstGeom>
        </p:spPr>
        <p:txBody>
          <a:bodyPr>
            <a:normAutofit/>
          </a:bodyPr>
          <a:lstStyle/>
          <a:p>
            <a:pPr marL="0" indent="0">
              <a:lnSpc>
                <a:spcPct val="150000"/>
              </a:lnSpc>
              <a:buNone/>
            </a:pPr>
            <a:r>
              <a:rPr lang="en-US" sz="2200" b="1" dirty="0">
                <a:latin typeface="Calibri" panose="020F0502020204030204" pitchFamily="34" charset="0"/>
                <a:cs typeface="Calibri" panose="020F0502020204030204" pitchFamily="34" charset="0"/>
              </a:rPr>
              <a:t>Sexual Harassment means </a:t>
            </a:r>
            <a:r>
              <a:rPr lang="en-US" sz="2200" dirty="0">
                <a:latin typeface="Calibri" panose="020F0502020204030204" pitchFamily="34" charset="0"/>
                <a:cs typeface="Calibri" panose="020F0502020204030204" pitchFamily="34" charset="0"/>
              </a:rPr>
              <a:t>any unwelcome sexual advances or requests for sexual favors or any conduct of a sexual nature when </a:t>
            </a:r>
            <a:r>
              <a:rPr lang="en-US" sz="2200" dirty="0">
                <a:solidFill>
                  <a:srgbClr val="FF0000"/>
                </a:solidFill>
                <a:latin typeface="Calibri" panose="020F0502020204030204" pitchFamily="34" charset="0"/>
                <a:cs typeface="Calibri" panose="020F0502020204030204" pitchFamily="34" charset="0"/>
              </a:rPr>
              <a:t>(1) submission to such conduct is made either explicitly or implicitly a term or condition of an individual's employment or educational opportunities, assessment or status at the University; (2) submission to or rejection of such conduct by an individual is used as the basis for employment or educational decisions affecting such individual,</a:t>
            </a:r>
            <a:r>
              <a:rPr lang="en-US" sz="2200" dirty="0">
                <a:latin typeface="Calibri" panose="020F0502020204030204" pitchFamily="34" charset="0"/>
                <a:cs typeface="Calibri" panose="020F0502020204030204" pitchFamily="34" charset="0"/>
              </a:rPr>
              <a:t> or (3) such conduct has the purpose or effect of substantially interfering with an individual's work or educational performance or creating an intimidating, hostile or offensive working or educational environment.</a:t>
            </a:r>
          </a:p>
          <a:p>
            <a:pPr marL="0" indent="0">
              <a:lnSpc>
                <a:spcPct val="120000"/>
              </a:lnSpc>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391917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Non-Title IX Hostile Environment?</a:t>
            </a:r>
          </a:p>
        </p:txBody>
      </p:sp>
      <p:sp>
        <p:nvSpPr>
          <p:cNvPr id="3" name="Content Placeholder 2"/>
          <p:cNvSpPr>
            <a:spLocks noGrp="1"/>
          </p:cNvSpPr>
          <p:nvPr>
            <p:ph idx="4294967295"/>
          </p:nvPr>
        </p:nvSpPr>
        <p:spPr>
          <a:xfrm>
            <a:off x="386861" y="1175328"/>
            <a:ext cx="11417212" cy="4320309"/>
          </a:xfrm>
          <a:prstGeom prst="rect">
            <a:avLst/>
          </a:prstGeom>
        </p:spPr>
        <p:txBody>
          <a:bodyPr>
            <a:normAutofit fontScale="92500" lnSpcReduction="10000"/>
          </a:bodyPr>
          <a:lstStyle/>
          <a:p>
            <a:pPr marL="0" indent="0">
              <a:lnSpc>
                <a:spcPct val="150000"/>
              </a:lnSpc>
              <a:buNone/>
            </a:pPr>
            <a:r>
              <a:rPr lang="en-US" sz="2200" b="1" dirty="0">
                <a:latin typeface="Calibri" panose="020F0502020204030204" pitchFamily="34" charset="0"/>
                <a:cs typeface="Calibri" panose="020F0502020204030204" pitchFamily="34" charset="0"/>
              </a:rPr>
              <a:t>From the University’s Nondiscrimination Policy:</a:t>
            </a:r>
          </a:p>
          <a:p>
            <a:pPr marL="0" indent="0">
              <a:lnSpc>
                <a:spcPct val="150000"/>
              </a:lnSpc>
              <a:buNone/>
            </a:pPr>
            <a:r>
              <a:rPr lang="en-US" sz="2200" u="sng" dirty="0">
                <a:latin typeface="Calibri" panose="020F0502020204030204" pitchFamily="34" charset="0"/>
                <a:cs typeface="Calibri" panose="020F0502020204030204" pitchFamily="34" charset="0"/>
              </a:rPr>
              <a:t>Harassment</a:t>
            </a:r>
          </a:p>
          <a:p>
            <a:pPr marL="0" indent="0">
              <a:lnSpc>
                <a:spcPct val="150000"/>
              </a:lnSpc>
              <a:buNone/>
            </a:pPr>
            <a:r>
              <a:rPr lang="en-US" sz="2200" dirty="0">
                <a:latin typeface="Calibri" panose="020F0502020204030204" pitchFamily="34" charset="0"/>
                <a:cs typeface="Calibri" panose="020F0502020204030204" pitchFamily="34" charset="0"/>
              </a:rPr>
              <a:t>A form of discrimination and unwelcome conduct based on an individual’s status within a Protected Classification. The unwelcome conduct may be verbal, written, electronic or physical in nature. This policy is violated when the unwelcome conduct is based on one or more of the protected classifications (defined below), and is either:</a:t>
            </a:r>
          </a:p>
          <a:p>
            <a:pPr marL="0" indent="0">
              <a:lnSpc>
                <a:spcPct val="150000"/>
              </a:lnSpc>
              <a:buNone/>
            </a:pPr>
            <a:r>
              <a:rPr lang="en-US" sz="2200" dirty="0">
                <a:latin typeface="Calibri" panose="020F0502020204030204" pitchFamily="34" charset="0"/>
                <a:cs typeface="Calibri" panose="020F0502020204030204" pitchFamily="34" charset="0"/>
              </a:rPr>
              <a:t>(1) sufficiently severe </a:t>
            </a:r>
            <a:r>
              <a:rPr lang="en-US" sz="2200" dirty="0">
                <a:solidFill>
                  <a:srgbClr val="FF0000"/>
                </a:solidFill>
                <a:latin typeface="Calibri" panose="020F0502020204030204" pitchFamily="34" charset="0"/>
                <a:cs typeface="Calibri" panose="020F0502020204030204" pitchFamily="34" charset="0"/>
              </a:rPr>
              <a:t>or</a:t>
            </a:r>
            <a:r>
              <a:rPr lang="en-US" sz="2200" dirty="0">
                <a:latin typeface="Calibri" panose="020F0502020204030204" pitchFamily="34" charset="0"/>
                <a:cs typeface="Calibri" panose="020F0502020204030204" pitchFamily="34" charset="0"/>
              </a:rPr>
              <a:t> pervasive; and (2) objectively offensive; and (3) unreasonably interferes with, denies, or limits a person’s ability to participate or benefit from educational or employment opportunities, assessments, or status at the University; or […]</a:t>
            </a:r>
          </a:p>
          <a:p>
            <a:pPr marL="0" indent="0">
              <a:lnSpc>
                <a:spcPct val="120000"/>
              </a:lnSpc>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16893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Assault</a:t>
            </a:r>
          </a:p>
        </p:txBody>
      </p:sp>
      <p:sp>
        <p:nvSpPr>
          <p:cNvPr id="3" name="Content Placeholder 2"/>
          <p:cNvSpPr>
            <a:spLocks noGrp="1"/>
          </p:cNvSpPr>
          <p:nvPr>
            <p:ph idx="4294967295"/>
          </p:nvPr>
        </p:nvSpPr>
        <p:spPr>
          <a:xfrm>
            <a:off x="386861" y="1116419"/>
            <a:ext cx="11417212" cy="4804091"/>
          </a:xfrm>
          <a:prstGeom prst="rect">
            <a:avLst/>
          </a:prstGeom>
        </p:spPr>
        <p:txBody>
          <a:bodyPr>
            <a:noAutofit/>
          </a:bodyPr>
          <a:lstStyle/>
          <a:p>
            <a:pPr marL="0" indent="0">
              <a:lnSpc>
                <a:spcPct val="150000"/>
              </a:lnSpc>
              <a:buNone/>
            </a:pPr>
            <a:r>
              <a:rPr lang="en-US" sz="2200" b="1" dirty="0">
                <a:latin typeface="Calibri" panose="020F0502020204030204" pitchFamily="34" charset="0"/>
                <a:cs typeface="Calibri" panose="020F0502020204030204" pitchFamily="34" charset="0"/>
              </a:rPr>
              <a:t>Sexual Assault </a:t>
            </a:r>
            <a:r>
              <a:rPr lang="en-US" sz="2200" dirty="0">
                <a:latin typeface="Calibri" panose="020F0502020204030204" pitchFamily="34" charset="0"/>
                <a:cs typeface="Calibri" panose="020F0502020204030204" pitchFamily="34" charset="0"/>
              </a:rPr>
              <a:t>means any sexual act directed against another person, without the consent of the victim, including instances where the victim is incapable of giving consent. This includes: (A) Penetration, no matter how slight, of the vagina or anus with any body part or object, or oral penetration by a sex organ of another person without the consent of the victim; (B) The touching of the private body parts of another person for the purpose of sexual gratification without the consent, as defined in this policy, of the victim; and (C) Sexual intercourse between persons who are related to each other within the degrees wherein marriage is prohibited by law.</a:t>
            </a:r>
          </a:p>
        </p:txBody>
      </p:sp>
    </p:spTree>
    <p:extLst>
      <p:ext uri="{BB962C8B-B14F-4D97-AF65-F5344CB8AC3E}">
        <p14:creationId xmlns:p14="http://schemas.microsoft.com/office/powerpoint/2010/main" val="25331185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Dating Violence</a:t>
            </a:r>
          </a:p>
        </p:txBody>
      </p:sp>
      <p:sp>
        <p:nvSpPr>
          <p:cNvPr id="3" name="Content Placeholder 2"/>
          <p:cNvSpPr>
            <a:spLocks noGrp="1"/>
          </p:cNvSpPr>
          <p:nvPr>
            <p:ph idx="4294967295"/>
          </p:nvPr>
        </p:nvSpPr>
        <p:spPr>
          <a:xfrm>
            <a:off x="386861" y="1600201"/>
            <a:ext cx="11417212" cy="4320309"/>
          </a:xfrm>
          <a:prstGeom prst="rect">
            <a:avLst/>
          </a:prstGeom>
        </p:spPr>
        <p:txBody>
          <a:bodyPr>
            <a:normAutofit fontScale="70000" lnSpcReduction="20000"/>
          </a:bodyPr>
          <a:lstStyle/>
          <a:p>
            <a:pPr marL="0" indent="0">
              <a:lnSpc>
                <a:spcPct val="160000"/>
              </a:lnSpc>
              <a:buNone/>
            </a:pPr>
            <a:r>
              <a:rPr lang="en-US" b="1" dirty="0">
                <a:latin typeface="Calibri" panose="020F0502020204030204" pitchFamily="34" charset="0"/>
                <a:cs typeface="Calibri" panose="020F0502020204030204" pitchFamily="34" charset="0"/>
              </a:rPr>
              <a:t>Dating Violence</a:t>
            </a:r>
            <a:r>
              <a:rPr lang="en-US" dirty="0">
                <a:latin typeface="Calibri" panose="020F0502020204030204" pitchFamily="34" charset="0"/>
                <a:cs typeface="Calibri" panose="020F0502020204030204" pitchFamily="34" charset="0"/>
              </a:rPr>
              <a:t> means violence committed by a person who is or has been in a social relationship of a romantic or intimate nature with the victim, where the existence of such a relationship is determined based on the reporting party’s statement and with consideration of the length of relationship, the type of the relationship, and the frequency of the interaction between the persons involved in the relationship. For the purposes of this definition, dating violence includes, but is not limited to, sexual or physical abuse or the threat of such abuse. Dating violence does not include acts covered under the definition of domestic violence. </a:t>
            </a:r>
          </a:p>
          <a:p>
            <a:pPr marL="0" indent="0">
              <a:buNone/>
            </a:pPr>
            <a:r>
              <a:rPr lang="en-US" sz="36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788827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Domestic Violence</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600" b="1" dirty="0">
                <a:latin typeface="Calibri" panose="020F0502020204030204" pitchFamily="34" charset="0"/>
                <a:cs typeface="Calibri" panose="020F0502020204030204" pitchFamily="34" charset="0"/>
              </a:rPr>
              <a:t>Domestic violence: </a:t>
            </a:r>
            <a:r>
              <a:rPr lang="en-US" sz="2600" dirty="0">
                <a:latin typeface="Calibri" panose="020F0502020204030204" pitchFamily="34" charset="0"/>
                <a:cs typeface="Calibri" panose="020F0502020204030204" pitchFamily="34" charset="0"/>
              </a:rPr>
              <a:t>felony or misdemeanor crimes of violence committed by: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(A) a current or former spouse or intimate partner of the alleged victim;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(B) a person with whom the alleged victim shares a child in common;</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(C) a person who is cohabitating with, or has cohabitated with, the alleged victim as a spouse or intimate partner;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(D) a person similarly situated to a spouse of the alleged victim under the domestic or family violence laws of the State of Illinois; or </a:t>
            </a:r>
            <a:br>
              <a:rPr lang="en-US" sz="2600" dirty="0">
                <a:latin typeface="Calibri" panose="020F0502020204030204" pitchFamily="34" charset="0"/>
                <a:cs typeface="Calibri" panose="020F0502020204030204" pitchFamily="34" charset="0"/>
              </a:rPr>
            </a:br>
            <a:r>
              <a:rPr lang="en-US" sz="2600" dirty="0">
                <a:latin typeface="Calibri" panose="020F0502020204030204" pitchFamily="34" charset="0"/>
                <a:cs typeface="Calibri" panose="020F0502020204030204" pitchFamily="34" charset="0"/>
              </a:rPr>
              <a:t>(E) any other person against an adult or youth alleged victim who is protected from that person’s acts under the domestic or family violence laws of the State of Illinois.</a:t>
            </a:r>
          </a:p>
        </p:txBody>
      </p:sp>
    </p:spTree>
    <p:extLst>
      <p:ext uri="{BB962C8B-B14F-4D97-AF65-F5344CB8AC3E}">
        <p14:creationId xmlns:p14="http://schemas.microsoft.com/office/powerpoint/2010/main" val="28389251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Stalking</a:t>
            </a:r>
          </a:p>
        </p:txBody>
      </p:sp>
      <p:sp>
        <p:nvSpPr>
          <p:cNvPr id="3" name="Content Placeholder 2"/>
          <p:cNvSpPr>
            <a:spLocks noGrp="1"/>
          </p:cNvSpPr>
          <p:nvPr>
            <p:ph idx="4294967295"/>
          </p:nvPr>
        </p:nvSpPr>
        <p:spPr>
          <a:xfrm>
            <a:off x="386861" y="1111103"/>
            <a:ext cx="11417212" cy="4320309"/>
          </a:xfrm>
          <a:prstGeom prst="rect">
            <a:avLst/>
          </a:prstGeom>
        </p:spPr>
        <p:txBody>
          <a:bodyPr>
            <a:noAutofit/>
          </a:bodyPr>
          <a:lstStyle/>
          <a:p>
            <a:pPr marL="0" indent="0">
              <a:lnSpc>
                <a:spcPct val="150000"/>
              </a:lnSpc>
              <a:buNone/>
            </a:pPr>
            <a:r>
              <a:rPr lang="en-US" sz="2000" b="1" dirty="0">
                <a:latin typeface="Calibri" panose="020F0502020204030204" pitchFamily="34" charset="0"/>
                <a:cs typeface="Calibri" panose="020F0502020204030204" pitchFamily="34" charset="0"/>
              </a:rPr>
              <a:t>Stalking</a:t>
            </a:r>
            <a:r>
              <a:rPr lang="en-US" sz="2000" dirty="0">
                <a:latin typeface="Calibri" panose="020F0502020204030204" pitchFamily="34" charset="0"/>
                <a:cs typeface="Calibri" panose="020F0502020204030204" pitchFamily="34" charset="0"/>
              </a:rPr>
              <a:t> means engaging in a course of conduct directed at a specific person that would cause a reasonable person to fear for their safety or the safety of others, or suffer substantial emotional distress. For the purposes of this definition, (A) course of conduct means two or more acts, including but not limited to, acts which the stalker directly, indirectly, or through third parties, by any action, method, device or means follows, monitors, observes, surveilles, threatens, or communicates to or about, a person, or interferes with a person’s property; (B) reasonable person means a reasonable person under similar circumstances and with similar identities to the victim; and (C) substantial emotional distress means significant mental suffering or anguish that may, but does not necessarily, require medical or other professional treatment or counseling.</a:t>
            </a:r>
          </a:p>
        </p:txBody>
      </p:sp>
    </p:spTree>
    <p:extLst>
      <p:ext uri="{BB962C8B-B14F-4D97-AF65-F5344CB8AC3E}">
        <p14:creationId xmlns:p14="http://schemas.microsoft.com/office/powerpoint/2010/main" val="7706589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Title IX Sexual Harassment</a:t>
            </a:r>
          </a:p>
        </p:txBody>
      </p:sp>
      <p:sp>
        <p:nvSpPr>
          <p:cNvPr id="3" name="Content Placeholder 2"/>
          <p:cNvSpPr>
            <a:spLocks noGrp="1"/>
          </p:cNvSpPr>
          <p:nvPr>
            <p:ph idx="4294967295"/>
          </p:nvPr>
        </p:nvSpPr>
        <p:spPr>
          <a:xfrm>
            <a:off x="386861" y="1268845"/>
            <a:ext cx="11417212" cy="4320309"/>
          </a:xfrm>
          <a:prstGeom prst="rect">
            <a:avLst/>
          </a:prstGeom>
        </p:spPr>
        <p:txBody>
          <a:bodyPr>
            <a:normAutofit/>
          </a:bodyPr>
          <a:lstStyle/>
          <a:p>
            <a:pPr marL="0" indent="0">
              <a:buNone/>
            </a:pPr>
            <a:r>
              <a:rPr lang="en-US" sz="2800" dirty="0">
                <a:latin typeface="Calibri" panose="020F0502020204030204" pitchFamily="34" charset="0"/>
                <a:cs typeface="Calibri" panose="020F0502020204030204" pitchFamily="34" charset="0"/>
              </a:rPr>
              <a:t>Title IX Sexual Harassment means conduct on the basis of sex that satisfies one or more of the following: </a:t>
            </a:r>
          </a:p>
          <a:p>
            <a:pPr marL="0" indent="0">
              <a:buNone/>
            </a:pPr>
            <a:r>
              <a:rPr lang="en-US" sz="2800" dirty="0">
                <a:solidFill>
                  <a:srgbClr val="FF0000"/>
                </a:solidFill>
                <a:latin typeface="Calibri" panose="020F0502020204030204" pitchFamily="34" charset="0"/>
                <a:cs typeface="Calibri" panose="020F0502020204030204" pitchFamily="34" charset="0"/>
              </a:rPr>
              <a:t>A. Quid Pro Quo Sexual Harassment: conduct (1) by an employee of the University, which (2) conditions the provision of an aid, benefit, or service of the University, on (3) an individual’s participation in unwelcome sexual conduct; </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779045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sz="4000" b="1" dirty="0">
                <a:solidFill>
                  <a:srgbClr val="13294B"/>
                </a:solidFill>
                <a:latin typeface="Georgia" charset="0"/>
                <a:ea typeface="Georgia" charset="0"/>
                <a:cs typeface="Georgia" charset="0"/>
              </a:rPr>
              <a:t>Title IX Sexual Harassment (continued)</a:t>
            </a:r>
          </a:p>
        </p:txBody>
      </p:sp>
      <p:sp>
        <p:nvSpPr>
          <p:cNvPr id="3" name="Content Placeholder 2"/>
          <p:cNvSpPr>
            <a:spLocks noGrp="1"/>
          </p:cNvSpPr>
          <p:nvPr>
            <p:ph idx="4294967295"/>
          </p:nvPr>
        </p:nvSpPr>
        <p:spPr>
          <a:xfrm>
            <a:off x="386861" y="1268845"/>
            <a:ext cx="11417212" cy="4320309"/>
          </a:xfrm>
          <a:prstGeom prst="rect">
            <a:avLst/>
          </a:prstGeom>
        </p:spPr>
        <p:txBody>
          <a:bodyPr>
            <a:normAutofit fontScale="77500" lnSpcReduction="20000"/>
          </a:bodyPr>
          <a:lstStyle/>
          <a:p>
            <a:pPr marL="0" indent="0">
              <a:buNone/>
            </a:pPr>
            <a:r>
              <a:rPr lang="en-US" sz="2800" dirty="0">
                <a:latin typeface="Calibri" panose="020F0502020204030204" pitchFamily="34" charset="0"/>
                <a:cs typeface="Calibri" panose="020F0502020204030204" pitchFamily="34" charset="0"/>
              </a:rPr>
              <a:t>Title IX Sexual Harassment means conduct on the basis of sex that satisfies one or more of the following: </a:t>
            </a:r>
          </a:p>
          <a:p>
            <a:pPr marL="514350" indent="-514350">
              <a:buFont typeface="+mj-lt"/>
              <a:buAutoNum type="alphaUcPeriod" startAt="2"/>
            </a:pPr>
            <a:r>
              <a:rPr lang="en-US" sz="2800" dirty="0">
                <a:latin typeface="Calibri" panose="020F0502020204030204" pitchFamily="34" charset="0"/>
                <a:cs typeface="Calibri" panose="020F0502020204030204" pitchFamily="34" charset="0"/>
              </a:rPr>
              <a:t>Hostile Environment Sexual Harassment: </a:t>
            </a:r>
          </a:p>
          <a:p>
            <a:pPr marL="914400" lvl="1" indent="-514350">
              <a:buFont typeface="+mj-lt"/>
              <a:buAutoNum type="romanLcPeriod"/>
            </a:pPr>
            <a:r>
              <a:rPr lang="en-US" sz="2400" u="sng" dirty="0">
                <a:latin typeface="Calibri" panose="020F0502020204030204" pitchFamily="34" charset="0"/>
                <a:cs typeface="Calibri" panose="020F0502020204030204" pitchFamily="34" charset="0"/>
              </a:rPr>
              <a:t>unwelcome</a:t>
            </a:r>
            <a:r>
              <a:rPr lang="en-US" sz="2400" dirty="0">
                <a:latin typeface="Calibri" panose="020F0502020204030204" pitchFamily="34" charset="0"/>
                <a:cs typeface="Calibri" panose="020F0502020204030204" pitchFamily="34" charset="0"/>
              </a:rPr>
              <a:t> conduct that </a:t>
            </a:r>
          </a:p>
          <a:p>
            <a:pPr marL="914400" lvl="1" indent="-514350">
              <a:buFont typeface="+mj-lt"/>
              <a:buAutoNum type="romanLcPeriod"/>
            </a:pPr>
            <a:r>
              <a:rPr lang="en-US" sz="2400" dirty="0">
                <a:latin typeface="Calibri" panose="020F0502020204030204" pitchFamily="34" charset="0"/>
                <a:cs typeface="Calibri" panose="020F0502020204030204" pitchFamily="34" charset="0"/>
              </a:rPr>
              <a:t>a </a:t>
            </a:r>
            <a:r>
              <a:rPr lang="en-US" sz="2400" u="sng" dirty="0">
                <a:latin typeface="Calibri" panose="020F0502020204030204" pitchFamily="34" charset="0"/>
                <a:cs typeface="Calibri" panose="020F0502020204030204" pitchFamily="34" charset="0"/>
              </a:rPr>
              <a:t>reasonable</a:t>
            </a:r>
            <a:r>
              <a:rPr lang="en-US" sz="2400" dirty="0">
                <a:latin typeface="Calibri" panose="020F0502020204030204" pitchFamily="34" charset="0"/>
                <a:cs typeface="Calibri" panose="020F0502020204030204" pitchFamily="34" charset="0"/>
              </a:rPr>
              <a:t> person would determine to be so </a:t>
            </a:r>
          </a:p>
          <a:p>
            <a:pPr marL="914400" lvl="1" indent="-514350">
              <a:buFont typeface="+mj-lt"/>
              <a:buAutoNum type="romanLcPeriod"/>
            </a:pPr>
            <a:r>
              <a:rPr lang="en-US" sz="2400" u="sng" dirty="0">
                <a:latin typeface="Calibri" panose="020F0502020204030204" pitchFamily="34" charset="0"/>
                <a:cs typeface="Calibri" panose="020F0502020204030204" pitchFamily="34" charset="0"/>
              </a:rPr>
              <a:t>severe</a:t>
            </a:r>
            <a:r>
              <a:rPr lang="en-US" sz="2400" dirty="0">
                <a:latin typeface="Calibri" panose="020F0502020204030204" pitchFamily="34" charset="0"/>
                <a:cs typeface="Calibri" panose="020F0502020204030204" pitchFamily="34" charset="0"/>
              </a:rPr>
              <a:t>, </a:t>
            </a:r>
          </a:p>
          <a:p>
            <a:pPr marL="914400" lvl="1" indent="-514350">
              <a:buFont typeface="+mj-lt"/>
              <a:buAutoNum type="romanLcPeriod"/>
            </a:pPr>
            <a:r>
              <a:rPr lang="en-US" sz="2400" u="sng" dirty="0">
                <a:latin typeface="Calibri" panose="020F0502020204030204" pitchFamily="34" charset="0"/>
                <a:cs typeface="Calibri" panose="020F0502020204030204" pitchFamily="34" charset="0"/>
              </a:rPr>
              <a:t>pervasive</a:t>
            </a:r>
            <a:r>
              <a:rPr lang="en-US" sz="2400" dirty="0">
                <a:latin typeface="Calibri" panose="020F0502020204030204" pitchFamily="34" charset="0"/>
                <a:cs typeface="Calibri" panose="020F0502020204030204" pitchFamily="34" charset="0"/>
              </a:rPr>
              <a:t>, and </a:t>
            </a:r>
          </a:p>
          <a:p>
            <a:pPr marL="914400" lvl="1" indent="-514350">
              <a:buFont typeface="+mj-lt"/>
              <a:buAutoNum type="romanLcPeriod"/>
            </a:pPr>
            <a:r>
              <a:rPr lang="en-US" sz="2400" u="sng" dirty="0">
                <a:latin typeface="Calibri" panose="020F0502020204030204" pitchFamily="34" charset="0"/>
                <a:cs typeface="Calibri" panose="020F0502020204030204" pitchFamily="34" charset="0"/>
              </a:rPr>
              <a:t>objectively offensive </a:t>
            </a:r>
            <a:r>
              <a:rPr lang="en-US" sz="2400" dirty="0">
                <a:latin typeface="Calibri" panose="020F0502020204030204" pitchFamily="34" charset="0"/>
                <a:cs typeface="Calibri" panose="020F0502020204030204" pitchFamily="34" charset="0"/>
              </a:rPr>
              <a:t>that </a:t>
            </a:r>
          </a:p>
          <a:p>
            <a:pPr marL="914400" lvl="1" indent="-514350">
              <a:buFont typeface="+mj-lt"/>
              <a:buAutoNum type="romanLcPeriod"/>
            </a:pPr>
            <a:r>
              <a:rPr lang="en-US" sz="2400" dirty="0">
                <a:latin typeface="Calibri" panose="020F0502020204030204" pitchFamily="34" charset="0"/>
                <a:cs typeface="Calibri" panose="020F0502020204030204" pitchFamily="34" charset="0"/>
              </a:rPr>
              <a:t>it </a:t>
            </a:r>
            <a:r>
              <a:rPr lang="en-US" sz="2400" u="sng" dirty="0">
                <a:latin typeface="Calibri" panose="020F0502020204030204" pitchFamily="34" charset="0"/>
                <a:cs typeface="Calibri" panose="020F0502020204030204" pitchFamily="34" charset="0"/>
              </a:rPr>
              <a:t>effectively denies a person equal access</a:t>
            </a:r>
            <a:r>
              <a:rPr lang="en-US" sz="2400" dirty="0">
                <a:latin typeface="Calibri" panose="020F0502020204030204" pitchFamily="34" charset="0"/>
                <a:cs typeface="Calibri" panose="020F0502020204030204" pitchFamily="34" charset="0"/>
              </a:rPr>
              <a:t> to the University’s education program or activity; or</a:t>
            </a:r>
          </a:p>
          <a:p>
            <a:pPr marL="514350" indent="-514350">
              <a:buFont typeface="+mj-lt"/>
              <a:buAutoNum type="alphaUcPeriod" startAt="2"/>
            </a:pPr>
            <a:r>
              <a:rPr lang="en-US" sz="2800" dirty="0">
                <a:latin typeface="Calibri" panose="020F0502020204030204" pitchFamily="34" charset="0"/>
                <a:cs typeface="Calibri" panose="020F0502020204030204" pitchFamily="34" charset="0"/>
              </a:rPr>
              <a:t>Sexual Assault</a:t>
            </a:r>
          </a:p>
          <a:p>
            <a:pPr marL="514350" indent="-514350">
              <a:buFont typeface="+mj-lt"/>
              <a:buAutoNum type="alphaUcPeriod" startAt="2"/>
            </a:pPr>
            <a:r>
              <a:rPr lang="en-US" sz="2800" dirty="0">
                <a:latin typeface="Calibri" panose="020F0502020204030204" pitchFamily="34" charset="0"/>
                <a:cs typeface="Calibri" panose="020F0502020204030204" pitchFamily="34" charset="0"/>
              </a:rPr>
              <a:t>Stalking</a:t>
            </a:r>
          </a:p>
          <a:p>
            <a:pPr marL="514350" indent="-514350">
              <a:buFont typeface="+mj-lt"/>
              <a:buAutoNum type="alphaUcPeriod" startAt="2"/>
            </a:pPr>
            <a:r>
              <a:rPr lang="en-US" sz="2800" dirty="0">
                <a:latin typeface="Calibri" panose="020F0502020204030204" pitchFamily="34" charset="0"/>
                <a:cs typeface="Calibri" panose="020F0502020204030204" pitchFamily="34" charset="0"/>
              </a:rPr>
              <a:t>Dating Violence</a:t>
            </a:r>
          </a:p>
          <a:p>
            <a:pPr marL="514350" indent="-514350">
              <a:buFont typeface="+mj-lt"/>
              <a:buAutoNum type="alphaUcPeriod" startAt="2"/>
            </a:pPr>
            <a:r>
              <a:rPr lang="en-US" sz="2800" dirty="0">
                <a:latin typeface="Calibri" panose="020F0502020204030204" pitchFamily="34" charset="0"/>
                <a:cs typeface="Calibri" panose="020F0502020204030204" pitchFamily="34" charset="0"/>
              </a:rPr>
              <a:t>Domestic Violence.</a:t>
            </a:r>
          </a:p>
          <a:p>
            <a:pPr marL="0" indent="0">
              <a:buNone/>
            </a:pP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901603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Education Program or Activity</a:t>
            </a:r>
          </a:p>
        </p:txBody>
      </p:sp>
      <p:sp>
        <p:nvSpPr>
          <p:cNvPr id="3" name="Content Placeholder 2"/>
          <p:cNvSpPr>
            <a:spLocks noGrp="1"/>
          </p:cNvSpPr>
          <p:nvPr>
            <p:ph idx="4294967295"/>
          </p:nvPr>
        </p:nvSpPr>
        <p:spPr>
          <a:xfrm>
            <a:off x="386861" y="1629064"/>
            <a:ext cx="11417212" cy="4320309"/>
          </a:xfrm>
          <a:prstGeom prst="rect">
            <a:avLst/>
          </a:prstGeom>
        </p:spPr>
        <p:txBody>
          <a:bodyPr/>
          <a:lstStyle/>
          <a:p>
            <a:pPr marL="0" indent="0">
              <a:buNone/>
            </a:pPr>
            <a:r>
              <a:rPr lang="en-US" sz="2400" dirty="0">
                <a:latin typeface="Calibri" panose="020F0502020204030204" pitchFamily="34" charset="0"/>
                <a:cs typeface="Calibri" panose="020F0502020204030204" pitchFamily="34" charset="0"/>
              </a:rPr>
              <a:t>An education program or activity of the university includes locations, events, or circumstances over which the university exercised substantial control over both the respondent and the context in which the alleged misconduct occurred, and also any building owned or controlled by a student organization that is officially recognized by the university.</a:t>
            </a:r>
          </a:p>
        </p:txBody>
      </p:sp>
    </p:spTree>
    <p:extLst>
      <p:ext uri="{BB962C8B-B14F-4D97-AF65-F5344CB8AC3E}">
        <p14:creationId xmlns:p14="http://schemas.microsoft.com/office/powerpoint/2010/main" val="20234014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Exploitation</a:t>
            </a:r>
          </a:p>
        </p:txBody>
      </p:sp>
      <p:sp>
        <p:nvSpPr>
          <p:cNvPr id="3" name="Content Placeholder 2"/>
          <p:cNvSpPr>
            <a:spLocks noGrp="1"/>
          </p:cNvSpPr>
          <p:nvPr>
            <p:ph idx="4294967295"/>
          </p:nvPr>
        </p:nvSpPr>
        <p:spPr>
          <a:xfrm>
            <a:off x="386861" y="1629064"/>
            <a:ext cx="11417212" cy="4320309"/>
          </a:xfrm>
          <a:prstGeom prst="rect">
            <a:avLst/>
          </a:prstGeom>
        </p:spPr>
        <p:txBody>
          <a:bodyPr/>
          <a:lstStyle/>
          <a:p>
            <a:pPr marL="0" indent="0">
              <a:buNone/>
            </a:pPr>
            <a:r>
              <a:rPr lang="en-US" sz="2400" b="1" dirty="0">
                <a:latin typeface="Calibri" panose="020F0502020204030204" pitchFamily="34" charset="0"/>
                <a:cs typeface="Calibri" panose="020F0502020204030204" pitchFamily="34" charset="0"/>
              </a:rPr>
              <a:t>Sexual exploitation:</a:t>
            </a:r>
            <a:r>
              <a:rPr lang="en-US" sz="2400" dirty="0">
                <a:latin typeface="Calibri" panose="020F0502020204030204" pitchFamily="34" charset="0"/>
                <a:cs typeface="Calibri" panose="020F0502020204030204" pitchFamily="34" charset="0"/>
              </a:rPr>
              <a:t> the use of another person’s nudity or sexual activity without consent for the purpose of sexual gratification, financial gain, personal benefit, personal advantage, or any other non-legitimate purpose. Sexual exploitation includes, but is not limited to: </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(A) without the knowledge and consent of all participants, observing, recording, or photographing nudity or sexual activity of one or more persons in a location where there is a reasonable expectation of privacy, allowing another to observe, record, or photograph nudity or sexual activity of one or more persons, or otherwise distributing recordings, photographs, or other images of the nudity or sexual activity of one or more persons; and </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(B) </a:t>
            </a:r>
            <a:r>
              <a:rPr lang="en-US" sz="2400" dirty="0">
                <a:solidFill>
                  <a:srgbClr val="FF0000"/>
                </a:solidFill>
                <a:latin typeface="Calibri" panose="020F0502020204030204" pitchFamily="34" charset="0"/>
                <a:cs typeface="Calibri" panose="020F0502020204030204" pitchFamily="34" charset="0"/>
              </a:rPr>
              <a:t>sending sexually explicit materials of another person without consent of the recipient</a:t>
            </a:r>
            <a:r>
              <a:rPr lang="en-US" sz="24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41029750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Day One Overview</a:t>
            </a:r>
          </a:p>
        </p:txBody>
      </p:sp>
      <p:sp>
        <p:nvSpPr>
          <p:cNvPr id="3" name="Content Placeholder 2"/>
          <p:cNvSpPr>
            <a:spLocks noGrp="1"/>
          </p:cNvSpPr>
          <p:nvPr>
            <p:ph idx="4294967295"/>
          </p:nvPr>
        </p:nvSpPr>
        <p:spPr>
          <a:xfrm>
            <a:off x="386861" y="1606858"/>
            <a:ext cx="11417212" cy="4614060"/>
          </a:xfrm>
          <a:prstGeom prst="rect">
            <a:avLst/>
          </a:prstGeom>
        </p:spPr>
        <p:txBody>
          <a:bodyPr/>
          <a:lstStyle/>
          <a:p>
            <a:r>
              <a:rPr lang="en-US" sz="2600" dirty="0">
                <a:solidFill>
                  <a:srgbClr val="13294B"/>
                </a:solidFill>
                <a:latin typeface="Calibri" charset="0"/>
                <a:ea typeface="Calibri" charset="0"/>
                <a:cs typeface="Calibri" charset="0"/>
              </a:rPr>
              <a:t>Introductions/ Syllabus Review</a:t>
            </a:r>
          </a:p>
          <a:p>
            <a:r>
              <a:rPr lang="en-US" sz="2600" dirty="0">
                <a:solidFill>
                  <a:srgbClr val="13294B"/>
                </a:solidFill>
                <a:latin typeface="Calibri" charset="0"/>
                <a:ea typeface="Calibri" charset="0"/>
                <a:cs typeface="Calibri" charset="0"/>
              </a:rPr>
              <a:t>Committees’ Charge</a:t>
            </a:r>
          </a:p>
          <a:p>
            <a:r>
              <a:rPr lang="en-US" sz="2600" dirty="0">
                <a:solidFill>
                  <a:srgbClr val="13294B"/>
                </a:solidFill>
                <a:latin typeface="Calibri" charset="0"/>
                <a:ea typeface="Calibri" charset="0"/>
                <a:cs typeface="Calibri" charset="0"/>
              </a:rPr>
              <a:t>Sexual Misconduct Policy</a:t>
            </a:r>
          </a:p>
          <a:p>
            <a:r>
              <a:rPr lang="en-US" sz="2600" dirty="0">
                <a:solidFill>
                  <a:srgbClr val="13294B"/>
                </a:solidFill>
                <a:latin typeface="Calibri" charset="0"/>
                <a:ea typeface="Calibri" charset="0"/>
                <a:cs typeface="Calibri" charset="0"/>
              </a:rPr>
              <a:t>Implicit Bias</a:t>
            </a:r>
          </a:p>
          <a:p>
            <a:r>
              <a:rPr lang="en-US" sz="2600" b="1" dirty="0">
                <a:solidFill>
                  <a:srgbClr val="13294B"/>
                </a:solidFill>
                <a:latin typeface="Calibri" charset="0"/>
                <a:ea typeface="Calibri" charset="0"/>
                <a:cs typeface="Calibri" charset="0"/>
              </a:rPr>
              <a:t>Lunch</a:t>
            </a:r>
            <a:endParaRPr lang="en-US" sz="2600" dirty="0">
              <a:solidFill>
                <a:srgbClr val="13294B"/>
              </a:solidFill>
              <a:latin typeface="Calibri" charset="0"/>
              <a:ea typeface="Calibri" charset="0"/>
              <a:cs typeface="Calibri" charset="0"/>
            </a:endParaRPr>
          </a:p>
          <a:p>
            <a:r>
              <a:rPr lang="en-US" sz="2600" dirty="0">
                <a:solidFill>
                  <a:srgbClr val="13294B"/>
                </a:solidFill>
                <a:latin typeface="Calibri" charset="0"/>
                <a:ea typeface="Calibri" charset="0"/>
                <a:cs typeface="Calibri" charset="0"/>
              </a:rPr>
              <a:t>Q &amp; A (Videos and Readings)</a:t>
            </a:r>
          </a:p>
        </p:txBody>
      </p:sp>
    </p:spTree>
    <p:extLst>
      <p:ext uri="{BB962C8B-B14F-4D97-AF65-F5344CB8AC3E}">
        <p14:creationId xmlns:p14="http://schemas.microsoft.com/office/powerpoint/2010/main" val="22751057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Consent</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pPr marL="0" indent="0">
              <a:buNone/>
              <a:defRPr/>
            </a:pPr>
            <a:r>
              <a:rPr lang="en-US" sz="2600" b="1" dirty="0">
                <a:latin typeface="Calibri" panose="020F0502020204030204" pitchFamily="34" charset="0"/>
                <a:cs typeface="Calibri" panose="020F0502020204030204" pitchFamily="34" charset="0"/>
              </a:rPr>
              <a:t>Consent </a:t>
            </a:r>
            <a:r>
              <a:rPr lang="en-US" sz="2600" dirty="0">
                <a:latin typeface="Calibri" panose="020F0502020204030204" pitchFamily="34" charset="0"/>
                <a:cs typeface="Calibri" panose="020F0502020204030204" pitchFamily="34" charset="0"/>
              </a:rPr>
              <a:t>means informed, freely and actively given, mutually understandable words or actions that indicate a willingness to participate in mutually agreed upon sexual activity. A person can withdraw consent at any time. There is no consent when there is coercion, force, threats, or intimidation. There is no consent when the victim is under duress or deceived. A person’s lack of verbal or physical resistance or manner of dress do not constitute consent. </a:t>
            </a:r>
          </a:p>
          <a:p>
            <a:pPr marL="0" indent="0">
              <a:buNone/>
              <a:defRPr/>
            </a:pPr>
            <a:r>
              <a:rPr lang="en-US" sz="2600" dirty="0">
                <a:latin typeface="Calibri" panose="020F0502020204030204" pitchFamily="34" charset="0"/>
                <a:cs typeface="Calibri" panose="020F0502020204030204" pitchFamily="34" charset="0"/>
              </a:rPr>
              <a:t>Consent to past sexual activity with another person does not constitute consent to future sexual activity with that person. Consent to engage in sexual activity with one person does not constitute consent to engage in sexual activity with another person.</a:t>
            </a:r>
          </a:p>
        </p:txBody>
      </p:sp>
    </p:spTree>
    <p:extLst>
      <p:ext uri="{BB962C8B-B14F-4D97-AF65-F5344CB8AC3E}">
        <p14:creationId xmlns:p14="http://schemas.microsoft.com/office/powerpoint/2010/main" val="27954896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Consent Continued</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600" dirty="0">
                <a:latin typeface="Calibri" panose="020F0502020204030204" pitchFamily="34" charset="0"/>
                <a:cs typeface="Calibri" panose="020F0502020204030204" pitchFamily="34" charset="0"/>
              </a:rPr>
              <a:t>A person cannot consent to sexual activity if such person is unable to understand the nature, fact, or extent of the activity </a:t>
            </a:r>
            <a:r>
              <a:rPr lang="en-US" sz="2600" dirty="0">
                <a:solidFill>
                  <a:srgbClr val="FF0000"/>
                </a:solidFill>
                <a:latin typeface="Calibri" panose="020F0502020204030204" pitchFamily="34" charset="0"/>
                <a:cs typeface="Calibri" panose="020F0502020204030204" pitchFamily="34" charset="0"/>
              </a:rPr>
              <a:t>or give knowing consent </a:t>
            </a:r>
            <a:r>
              <a:rPr lang="en-US" sz="2600" dirty="0">
                <a:latin typeface="Calibri" panose="020F0502020204030204" pitchFamily="34" charset="0"/>
                <a:cs typeface="Calibri" panose="020F0502020204030204" pitchFamily="34" charset="0"/>
              </a:rPr>
              <a:t>due to circumstances including without limitation the following: </a:t>
            </a:r>
          </a:p>
          <a:p>
            <a:pPr marL="514350" indent="-514350">
              <a:buFont typeface="+mj-lt"/>
              <a:buAutoNum type="alphaUcPeriod"/>
            </a:pPr>
            <a:r>
              <a:rPr lang="en-US" sz="2600" dirty="0">
                <a:latin typeface="Calibri" panose="020F0502020204030204" pitchFamily="34" charset="0"/>
                <a:cs typeface="Calibri" panose="020F0502020204030204" pitchFamily="34" charset="0"/>
              </a:rPr>
              <a:t>the person is incapacitated due to the use or influence of alcohol or drugs; </a:t>
            </a:r>
          </a:p>
          <a:p>
            <a:pPr marL="514350" indent="-514350">
              <a:buFont typeface="+mj-lt"/>
              <a:buAutoNum type="alphaUcPeriod"/>
            </a:pPr>
            <a:r>
              <a:rPr lang="en-US" sz="2600" dirty="0">
                <a:latin typeface="Calibri" panose="020F0502020204030204" pitchFamily="34" charset="0"/>
                <a:cs typeface="Calibri" panose="020F0502020204030204" pitchFamily="34" charset="0"/>
              </a:rPr>
              <a:t>the person is asleep or unconscious; </a:t>
            </a:r>
          </a:p>
          <a:p>
            <a:pPr marL="514350" indent="-514350">
              <a:buFont typeface="+mj-lt"/>
              <a:buAutoNum type="alphaUcPeriod"/>
            </a:pPr>
            <a:r>
              <a:rPr lang="en-US" sz="2600" dirty="0">
                <a:solidFill>
                  <a:srgbClr val="FF0000"/>
                </a:solidFill>
                <a:latin typeface="Calibri" panose="020F0502020204030204" pitchFamily="34" charset="0"/>
                <a:cs typeface="Calibri" panose="020F0502020204030204" pitchFamily="34" charset="0"/>
              </a:rPr>
              <a:t>the person is under the legal age to provide consent</a:t>
            </a:r>
            <a:r>
              <a:rPr lang="en-US" sz="2600" dirty="0">
                <a:latin typeface="Calibri" panose="020F0502020204030204" pitchFamily="34" charset="0"/>
                <a:cs typeface="Calibri" panose="020F0502020204030204" pitchFamily="34" charset="0"/>
              </a:rPr>
              <a:t>; or </a:t>
            </a:r>
          </a:p>
          <a:p>
            <a:pPr marL="514350" indent="-514350">
              <a:buFont typeface="+mj-lt"/>
              <a:buAutoNum type="alphaUcPeriod"/>
            </a:pPr>
            <a:r>
              <a:rPr lang="en-US" sz="2600" dirty="0">
                <a:latin typeface="Calibri" panose="020F0502020204030204" pitchFamily="34" charset="0"/>
                <a:cs typeface="Calibri" panose="020F0502020204030204" pitchFamily="34" charset="0"/>
              </a:rPr>
              <a:t>the person has a disability that prevents such person from having the ability or capacity to give consent.</a:t>
            </a:r>
            <a:r>
              <a:rPr lang="en-US" sz="27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41877603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Incapacitation</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sz="2800" dirty="0">
                <a:latin typeface="Calibri" panose="020F0502020204030204" pitchFamily="34" charset="0"/>
                <a:cs typeface="Calibri" panose="020F0502020204030204" pitchFamily="34" charset="0"/>
              </a:rPr>
              <a:t>Inability “to understand the nature, fact, or extent of the activity.”</a:t>
            </a:r>
          </a:p>
          <a:p>
            <a:r>
              <a:rPr lang="en-US" sz="2800" dirty="0">
                <a:latin typeface="Calibri" panose="020F0502020204030204" pitchFamily="34" charset="0"/>
                <a:cs typeface="Calibri" panose="020F0502020204030204" pitchFamily="34" charset="0"/>
              </a:rPr>
              <a:t>Inability “to understand the nature of the act.”</a:t>
            </a:r>
          </a:p>
          <a:p>
            <a:r>
              <a:rPr lang="en-US" sz="2800" dirty="0">
                <a:latin typeface="Calibri" panose="020F0502020204030204" pitchFamily="34" charset="0"/>
                <a:cs typeface="Calibri" panose="020F0502020204030204" pitchFamily="34" charset="0"/>
              </a:rPr>
              <a:t>Inability “to make rational, reasonable decisions.”* </a:t>
            </a:r>
          </a:p>
          <a:p>
            <a:r>
              <a:rPr lang="en-US" sz="2800" dirty="0">
                <a:latin typeface="Calibri" panose="020F0502020204030204" pitchFamily="34" charset="0"/>
                <a:cs typeface="Calibri" panose="020F0502020204030204" pitchFamily="34" charset="0"/>
              </a:rPr>
              <a:t>Inability “to understand the ‘who, what, when, where, why, or how’ of their sexual interaction.”*</a:t>
            </a:r>
          </a:p>
          <a:p>
            <a:endParaRPr lang="en-US" sz="2800" dirty="0">
              <a:latin typeface="Calibri" panose="020F0502020204030204" pitchFamily="34" charset="0"/>
              <a:cs typeface="Calibri" panose="020F0502020204030204" pitchFamily="34" charset="0"/>
            </a:endParaRPr>
          </a:p>
          <a:p>
            <a:pPr marL="0" indent="0">
              <a:buNone/>
            </a:pPr>
            <a:r>
              <a:rPr lang="en-US" sz="1800" dirty="0">
                <a:latin typeface="Calibri" panose="020F0502020204030204" pitchFamily="34" charset="0"/>
                <a:cs typeface="Calibri" panose="020F0502020204030204" pitchFamily="34" charset="0"/>
              </a:rPr>
              <a:t>*2017 ATIXA Whitepaper (</a:t>
            </a:r>
            <a:r>
              <a:rPr lang="en-US" sz="1800" dirty="0">
                <a:latin typeface="Calibri" panose="020F0502020204030204" pitchFamily="34" charset="0"/>
                <a:cs typeface="Calibri" panose="020F0502020204030204" pitchFamily="34" charset="0"/>
                <a:hlinkClick r:id="rId2"/>
              </a:rPr>
              <a:t>https://atixa.org/wordpress/wp-content/uploads/2017/04/ATIXA-2017-Whitepaper-Final.pdf</a:t>
            </a:r>
            <a:r>
              <a:rPr lang="en-US" sz="18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0663813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Incapacitation: 2 Types</a:t>
            </a:r>
          </a:p>
        </p:txBody>
      </p:sp>
      <p:sp>
        <p:nvSpPr>
          <p:cNvPr id="3" name="Content Placeholder 2"/>
          <p:cNvSpPr>
            <a:spLocks noGrp="1"/>
          </p:cNvSpPr>
          <p:nvPr>
            <p:ph idx="4294967295"/>
          </p:nvPr>
        </p:nvSpPr>
        <p:spPr>
          <a:xfrm>
            <a:off x="386861" y="1268845"/>
            <a:ext cx="11417212" cy="4320309"/>
          </a:xfrm>
          <a:prstGeom prst="rect">
            <a:avLst/>
          </a:prstGeom>
        </p:spPr>
        <p:txBody>
          <a:bodyPr>
            <a:normAutofit fontScale="85000" lnSpcReduction="10000"/>
          </a:bodyPr>
          <a:lstStyle/>
          <a:p>
            <a:r>
              <a:rPr lang="en-US" sz="2500" dirty="0">
                <a:latin typeface="Calibri" panose="020F0502020204030204" pitchFamily="34" charset="0"/>
                <a:cs typeface="Calibri" panose="020F0502020204030204" pitchFamily="34" charset="0"/>
              </a:rPr>
              <a:t>Mental incapacity* </a:t>
            </a:r>
          </a:p>
          <a:p>
            <a:pPr lvl="1"/>
            <a:r>
              <a:rPr lang="en-US" sz="2500" dirty="0">
                <a:latin typeface="Calibri" panose="020F0502020204030204" pitchFamily="34" charset="0"/>
                <a:cs typeface="Calibri" panose="020F0502020204030204" pitchFamily="34" charset="0"/>
              </a:rPr>
              <a:t>Results from cognitive impairment, such as a developmental disability</a:t>
            </a:r>
          </a:p>
          <a:p>
            <a:pPr lvl="1"/>
            <a:r>
              <a:rPr lang="en-US" sz="2500" dirty="0">
                <a:latin typeface="Calibri" panose="020F0502020204030204" pitchFamily="34" charset="0"/>
                <a:cs typeface="Calibri" panose="020F0502020204030204" pitchFamily="34" charset="0"/>
              </a:rPr>
              <a:t>Temporary mental incapacity can result from conditions such as epilepsy and panic attacks.</a:t>
            </a:r>
          </a:p>
          <a:p>
            <a:r>
              <a:rPr lang="en-US" sz="2500" dirty="0">
                <a:latin typeface="Calibri" panose="020F0502020204030204" pitchFamily="34" charset="0"/>
                <a:cs typeface="Calibri" panose="020F0502020204030204" pitchFamily="34" charset="0"/>
              </a:rPr>
              <a:t>Physical incapacity*</a:t>
            </a:r>
          </a:p>
          <a:p>
            <a:pPr lvl="1"/>
            <a:r>
              <a:rPr lang="en-US" sz="2500" dirty="0">
                <a:latin typeface="Calibri" panose="020F0502020204030204" pitchFamily="34" charset="0"/>
                <a:cs typeface="Calibri" panose="020F0502020204030204" pitchFamily="34" charset="0"/>
              </a:rPr>
              <a:t>Results from a physical state or condition, such as sleep or alcohol or other drug consumption.</a:t>
            </a:r>
          </a:p>
          <a:p>
            <a:pPr lvl="1"/>
            <a:r>
              <a:rPr lang="en-US" sz="2500" dirty="0">
                <a:latin typeface="Calibri" panose="020F0502020204030204" pitchFamily="34" charset="0"/>
                <a:cs typeface="Calibri" panose="020F0502020204030204" pitchFamily="34" charset="0"/>
              </a:rPr>
              <a:t>The most common form of incapacity is alcohol-induced incapacitation.</a:t>
            </a:r>
          </a:p>
          <a:p>
            <a:pPr lvl="2"/>
            <a:r>
              <a:rPr lang="en-US" sz="2500" dirty="0">
                <a:latin typeface="Calibri" panose="020F0502020204030204" pitchFamily="34" charset="0"/>
                <a:cs typeface="Calibri" panose="020F0502020204030204" pitchFamily="34" charset="0"/>
              </a:rPr>
              <a:t>(under the) Influence</a:t>
            </a:r>
          </a:p>
          <a:p>
            <a:pPr lvl="2"/>
            <a:r>
              <a:rPr lang="en-US" sz="2500" dirty="0">
                <a:latin typeface="Calibri" panose="020F0502020204030204" pitchFamily="34" charset="0"/>
                <a:cs typeface="Calibri" panose="020F0502020204030204" pitchFamily="34" charset="0"/>
              </a:rPr>
              <a:t>Impairment</a:t>
            </a:r>
          </a:p>
          <a:p>
            <a:pPr lvl="2"/>
            <a:r>
              <a:rPr lang="en-US" sz="2500" dirty="0">
                <a:latin typeface="Calibri" panose="020F0502020204030204" pitchFamily="34" charset="0"/>
                <a:cs typeface="Calibri" panose="020F0502020204030204" pitchFamily="34" charset="0"/>
              </a:rPr>
              <a:t>Intoxication and Inebriation (drunkenness)</a:t>
            </a:r>
          </a:p>
          <a:p>
            <a:pPr lvl="2"/>
            <a:r>
              <a:rPr lang="en-US" sz="2500" dirty="0">
                <a:latin typeface="Calibri" panose="020F0502020204030204" pitchFamily="34" charset="0"/>
                <a:cs typeface="Calibri" panose="020F0502020204030204" pitchFamily="34" charset="0"/>
              </a:rPr>
              <a:t>Incapacitation</a:t>
            </a:r>
          </a:p>
          <a:p>
            <a:pPr marL="914400" lvl="2" indent="0">
              <a:buNone/>
            </a:pPr>
            <a:endParaRPr lang="en-US" sz="1800" dirty="0">
              <a:latin typeface="Calibri" panose="020F0502020204030204" pitchFamily="34" charset="0"/>
              <a:cs typeface="Calibri" panose="020F0502020204030204" pitchFamily="34" charset="0"/>
            </a:endParaRPr>
          </a:p>
          <a:p>
            <a:pPr marL="0" indent="0">
              <a:buNone/>
            </a:pPr>
            <a:r>
              <a:rPr lang="en-US" sz="1400" dirty="0">
                <a:latin typeface="Calibri" panose="020F0502020204030204" pitchFamily="34" charset="0"/>
                <a:cs typeface="Calibri" panose="020F0502020204030204" pitchFamily="34" charset="0"/>
              </a:rPr>
              <a:t>*2017 ATIXA Whitepaper (</a:t>
            </a:r>
            <a:r>
              <a:rPr lang="en-US" sz="1400" dirty="0">
                <a:latin typeface="Calibri" panose="020F0502020204030204" pitchFamily="34" charset="0"/>
                <a:cs typeface="Calibri" panose="020F0502020204030204" pitchFamily="34" charset="0"/>
                <a:hlinkClick r:id="rId3"/>
              </a:rPr>
              <a:t>https://atixa.org/wordpress/wp-content/uploads/2017/04/ATIXA-2017-Whitepaper-Final.pdf</a:t>
            </a:r>
            <a:r>
              <a:rPr lang="en-US" sz="1400" dirty="0">
                <a:latin typeface="Calibri" panose="020F0502020204030204" pitchFamily="34" charset="0"/>
                <a:cs typeface="Calibri" panose="020F0502020204030204" pitchFamily="34" charset="0"/>
              </a:rPr>
              <a:t>) </a:t>
            </a:r>
            <a:endParaRPr lang="en-US"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978301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Signs/Signals of Incapacitation</a:t>
            </a:r>
          </a:p>
        </p:txBody>
      </p:sp>
      <p:sp>
        <p:nvSpPr>
          <p:cNvPr id="3" name="Content Placeholder 2"/>
          <p:cNvSpPr>
            <a:spLocks noGrp="1"/>
          </p:cNvSpPr>
          <p:nvPr>
            <p:ph idx="4294967295"/>
          </p:nvPr>
        </p:nvSpPr>
        <p:spPr>
          <a:xfrm>
            <a:off x="386861" y="1268845"/>
            <a:ext cx="11417212" cy="4320309"/>
          </a:xfrm>
          <a:prstGeom prst="rect">
            <a:avLst/>
          </a:prstGeom>
        </p:spPr>
        <p:txBody>
          <a:bodyPr/>
          <a:lstStyle/>
          <a:p>
            <a:r>
              <a:rPr lang="en-US" sz="2600" dirty="0">
                <a:latin typeface="Calibri" panose="020F0502020204030204" pitchFamily="34" charset="0"/>
                <a:cs typeface="Calibri" panose="020F0502020204030204" pitchFamily="34" charset="0"/>
              </a:rPr>
              <a:t>Heavy alcohol consumption </a:t>
            </a:r>
          </a:p>
          <a:p>
            <a:r>
              <a:rPr lang="en-US" sz="2600" dirty="0">
                <a:latin typeface="Calibri" panose="020F0502020204030204" pitchFamily="34" charset="0"/>
                <a:cs typeface="Calibri" panose="020F0502020204030204" pitchFamily="34" charset="0"/>
              </a:rPr>
              <a:t>Use of narcotics (especially in combination with alcohol)</a:t>
            </a:r>
          </a:p>
          <a:p>
            <a:r>
              <a:rPr lang="en-US" sz="2600" dirty="0">
                <a:latin typeface="Calibri" panose="020F0502020204030204" pitchFamily="34" charset="0"/>
                <a:cs typeface="Calibri" panose="020F0502020204030204" pitchFamily="34" charset="0"/>
              </a:rPr>
              <a:t>Periods of unconsciousness or stupor</a:t>
            </a:r>
          </a:p>
          <a:p>
            <a:r>
              <a:rPr lang="en-US" sz="2600" dirty="0">
                <a:latin typeface="Calibri" panose="020F0502020204030204" pitchFamily="34" charset="0"/>
                <a:cs typeface="Calibri" panose="020F0502020204030204" pitchFamily="34" charset="0"/>
              </a:rPr>
              <a:t>Vomiting</a:t>
            </a:r>
          </a:p>
          <a:p>
            <a:r>
              <a:rPr lang="en-US" sz="2600" dirty="0">
                <a:latin typeface="Calibri" panose="020F0502020204030204" pitchFamily="34" charset="0"/>
                <a:cs typeface="Calibri" panose="020F0502020204030204" pitchFamily="34" charset="0"/>
              </a:rPr>
              <a:t>Incontinence</a:t>
            </a:r>
          </a:p>
          <a:p>
            <a:r>
              <a:rPr lang="en-US" sz="2600" dirty="0">
                <a:latin typeface="Calibri" panose="020F0502020204030204" pitchFamily="34" charset="0"/>
                <a:cs typeface="Calibri" panose="020F0502020204030204" pitchFamily="34" charset="0"/>
              </a:rPr>
              <a:t>Disorganized thinking/speech</a:t>
            </a:r>
          </a:p>
          <a:p>
            <a:r>
              <a:rPr lang="en-US" sz="2600" dirty="0">
                <a:latin typeface="Calibri" panose="020F0502020204030204" pitchFamily="34" charset="0"/>
                <a:cs typeface="Calibri" panose="020F0502020204030204" pitchFamily="34" charset="0"/>
              </a:rPr>
              <a:t>Highly unusual behavior (for the subject)</a:t>
            </a:r>
          </a:p>
          <a:p>
            <a:r>
              <a:rPr lang="en-US" sz="2600" dirty="0">
                <a:latin typeface="Calibri" panose="020F0502020204030204" pitchFamily="34" charset="0"/>
                <a:cs typeface="Calibri" panose="020F0502020204030204" pitchFamily="34" charset="0"/>
              </a:rPr>
              <a:t>Severe motor impairment</a:t>
            </a:r>
          </a:p>
          <a:p>
            <a:r>
              <a:rPr lang="en-US" sz="2600" dirty="0">
                <a:latin typeface="Calibri" panose="020F0502020204030204" pitchFamily="34" charset="0"/>
                <a:cs typeface="Calibri" panose="020F0502020204030204" pitchFamily="34" charset="0"/>
              </a:rPr>
              <a:t>Blacking out (fragmentary or </a:t>
            </a:r>
            <a:r>
              <a:rPr lang="en-US" sz="2600" dirty="0" err="1">
                <a:latin typeface="Calibri" panose="020F0502020204030204" pitchFamily="34" charset="0"/>
                <a:cs typeface="Calibri" panose="020F0502020204030204" pitchFamily="34" charset="0"/>
              </a:rPr>
              <a:t>en</a:t>
            </a:r>
            <a:r>
              <a:rPr lang="en-US" sz="2600" dirty="0">
                <a:latin typeface="Calibri" panose="020F0502020204030204" pitchFamily="34" charset="0"/>
                <a:cs typeface="Calibri" panose="020F0502020204030204" pitchFamily="34" charset="0"/>
              </a:rPr>
              <a:t> bloc)</a:t>
            </a:r>
          </a:p>
        </p:txBody>
      </p:sp>
    </p:spTree>
    <p:extLst>
      <p:ext uri="{BB962C8B-B14F-4D97-AF65-F5344CB8AC3E}">
        <p14:creationId xmlns:p14="http://schemas.microsoft.com/office/powerpoint/2010/main" val="23650359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Assessing Consent (ATIXA)</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dirty="0">
                <a:latin typeface="Calibri" panose="020F0502020204030204" pitchFamily="34" charset="0"/>
                <a:cs typeface="Calibri" panose="020F0502020204030204" pitchFamily="34" charset="0"/>
              </a:rPr>
              <a:t>Was force (violence, threats, intimidation, duress) used? (BDSM?)</a:t>
            </a:r>
          </a:p>
          <a:p>
            <a:r>
              <a:rPr lang="en-US" dirty="0">
                <a:latin typeface="Calibri" panose="020F0502020204030204" pitchFamily="34" charset="0"/>
                <a:cs typeface="Calibri" panose="020F0502020204030204" pitchFamily="34" charset="0"/>
              </a:rPr>
              <a:t>Was the complainant incapacitated (physically or mentally) or otherwise unable to consent (minor)? If so, was the respondent aware of this fact (or should they have been aware of this fact)?</a:t>
            </a:r>
          </a:p>
          <a:p>
            <a:r>
              <a:rPr lang="en-US" dirty="0">
                <a:latin typeface="Calibri" panose="020F0502020204030204" pitchFamily="34" charset="0"/>
                <a:cs typeface="Calibri" panose="020F0502020204030204" pitchFamily="34" charset="0"/>
              </a:rPr>
              <a:t>Was a willingness to participate communicated through mutually understandable words or actions? (burden-shifting?) </a:t>
            </a:r>
          </a:p>
        </p:txBody>
      </p:sp>
    </p:spTree>
    <p:extLst>
      <p:ext uri="{BB962C8B-B14F-4D97-AF65-F5344CB8AC3E}">
        <p14:creationId xmlns:p14="http://schemas.microsoft.com/office/powerpoint/2010/main" val="28680859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Retaliation</a:t>
            </a:r>
          </a:p>
        </p:txBody>
      </p:sp>
      <p:sp>
        <p:nvSpPr>
          <p:cNvPr id="3" name="Content Placeholder 2"/>
          <p:cNvSpPr>
            <a:spLocks noGrp="1"/>
          </p:cNvSpPr>
          <p:nvPr>
            <p:ph idx="4294967295"/>
          </p:nvPr>
        </p:nvSpPr>
        <p:spPr>
          <a:xfrm>
            <a:off x="386861" y="1119910"/>
            <a:ext cx="11417212" cy="4320309"/>
          </a:xfrm>
          <a:prstGeom prst="rect">
            <a:avLst/>
          </a:prstGeom>
        </p:spPr>
        <p:txBody>
          <a:bodyPr/>
          <a:lstStyle/>
          <a:p>
            <a:pPr marL="0" indent="0">
              <a:buFontTx/>
              <a:buNone/>
            </a:pPr>
            <a:r>
              <a:rPr lang="en-US" sz="2400" dirty="0">
                <a:latin typeface="Calibri" panose="020F0502020204030204" pitchFamily="34" charset="0"/>
                <a:cs typeface="Calibri" panose="020F0502020204030204" pitchFamily="34" charset="0"/>
              </a:rPr>
              <a:t>Retaliation means intimidation, threats, coercion, or discrimination against any individual for the purpose of interfering with any right or privilege secured by Title IX, its implementing regulations, or this policy, or because the individual has made a report or complaint, testified, assisted, or participated or refused to participate in any manner in an investigation, proceeding, or hearing under this policy. Retaliation may include, but is not limited to harassment, discrimination, threats, or adverse employment action. Any person or group within the scope of this policy who engages in prohibited retaliation is subject to a separate complaint of retaliation under this policy.</a:t>
            </a:r>
          </a:p>
        </p:txBody>
      </p:sp>
    </p:spTree>
    <p:extLst>
      <p:ext uri="{BB962C8B-B14F-4D97-AF65-F5344CB8AC3E}">
        <p14:creationId xmlns:p14="http://schemas.microsoft.com/office/powerpoint/2010/main" val="42085725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Survivor Protections</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sz="2800" dirty="0">
                <a:latin typeface="Calibri" panose="020F0502020204030204" pitchFamily="34" charset="0"/>
                <a:cs typeface="Calibri" panose="020F0502020204030204" pitchFamily="34" charset="0"/>
                <a:hlinkClick r:id="rId2"/>
              </a:rPr>
              <a:t>https://conflictresolution.illinois.edu/policies/medical-amnesty-and-survivor-protections/</a:t>
            </a:r>
            <a:endParaRPr lang="en-US" sz="2800" dirty="0">
              <a:latin typeface="Calibri" panose="020F0502020204030204" pitchFamily="34" charset="0"/>
              <a:cs typeface="Calibri" panose="020F0502020204030204" pitchFamily="34" charset="0"/>
            </a:endParaRPr>
          </a:p>
          <a:p>
            <a:r>
              <a:rPr lang="en-US" sz="2800" b="1" dirty="0">
                <a:latin typeface="Calibri" panose="020F0502020204030204" pitchFamily="34" charset="0"/>
                <a:cs typeface="Calibri" panose="020F0502020204030204" pitchFamily="34" charset="0"/>
              </a:rPr>
              <a:t>Sexual Misconduct Complainant. </a:t>
            </a:r>
            <a:r>
              <a:rPr lang="en-US" sz="2800" dirty="0">
                <a:latin typeface="Calibri" panose="020F0502020204030204" pitchFamily="34" charset="0"/>
                <a:cs typeface="Calibri" panose="020F0502020204030204" pitchFamily="34" charset="0"/>
              </a:rPr>
              <a:t>Any student who reports, in good faith, an alleged violation of the university's Sexual Misconduct Policy will not be subject to disciplinary action for a student conduct violation, such as illegal substance possession or use, that is revealed in the course such a report, unless the Office for Student Conflict Resolution determines that the violation was egregious, including without limitation an action that places the health or safety of any other person at risk.</a:t>
            </a:r>
          </a:p>
        </p:txBody>
      </p:sp>
    </p:spTree>
    <p:extLst>
      <p:ext uri="{BB962C8B-B14F-4D97-AF65-F5344CB8AC3E}">
        <p14:creationId xmlns:p14="http://schemas.microsoft.com/office/powerpoint/2010/main" val="23185873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Amnesty</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r>
              <a:rPr lang="en-US" sz="2800" dirty="0">
                <a:latin typeface="Calibri" panose="020F0502020204030204" pitchFamily="34" charset="0"/>
                <a:cs typeface="Calibri" panose="020F0502020204030204" pitchFamily="34" charset="0"/>
                <a:hlinkClick r:id="rId2"/>
              </a:rPr>
              <a:t>http://conflictresolution.illinois.edu/policies/medical-amnesty-and-good-samaritan/</a:t>
            </a:r>
            <a:r>
              <a:rPr lang="en-US" sz="2800" dirty="0">
                <a:latin typeface="Calibri" panose="020F0502020204030204" pitchFamily="34" charset="0"/>
                <a:cs typeface="Calibri" panose="020F0502020204030204" pitchFamily="34" charset="0"/>
              </a:rPr>
              <a:t> </a:t>
            </a:r>
          </a:p>
          <a:p>
            <a:r>
              <a:rPr lang="en-US" sz="2800" b="1" dirty="0">
                <a:latin typeface="Calibri" panose="020F0502020204030204" pitchFamily="34" charset="0"/>
                <a:cs typeface="Calibri" panose="020F0502020204030204" pitchFamily="34" charset="0"/>
              </a:rPr>
              <a:t>Sexual Misconduct Complainant. </a:t>
            </a:r>
            <a:r>
              <a:rPr lang="en-US" sz="2800" dirty="0">
                <a:latin typeface="Calibri" panose="020F0502020204030204" pitchFamily="34" charset="0"/>
                <a:cs typeface="Calibri" panose="020F0502020204030204" pitchFamily="34" charset="0"/>
              </a:rPr>
              <a:t>Any student who reports, in good faith, an alleged violation of the university's Sexual Misconduct Policy will not be subject to disciplinary action for a student conduct violation, such as illegal substance possession or use, that is revealed in the course such a report, unless the Office for Student Conflict Resolution determines that the violation was egregious, including without limitation an action that places the health or safety of any other person at risk.</a:t>
            </a:r>
          </a:p>
        </p:txBody>
      </p:sp>
    </p:spTree>
    <p:extLst>
      <p:ext uri="{BB962C8B-B14F-4D97-AF65-F5344CB8AC3E}">
        <p14:creationId xmlns:p14="http://schemas.microsoft.com/office/powerpoint/2010/main" val="7843696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Alex and Jill</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Alex and Jill had been dating for two months.  Alex ended the relationship suddenly via text, and Jill did not understand why.  Jill called and texted Alex to try and get an explanation.  Alex responded once, saying “I don’t want to talk to you ever again.  Stop calling me, don’t text me, just stop.”  Jill was certain there had to be some misunderstanding.  She tried texting, but she soon discovered that she was blocked everywhere, so she created a new account and left a few messages for Alex on Facebook and Twitter.</a:t>
            </a:r>
          </a:p>
          <a:p>
            <a:pPr marL="0" indent="0">
              <a:buNone/>
            </a:pPr>
            <a:endParaRPr lang="en-US" sz="2800" dirty="0">
              <a:latin typeface="Calibri" panose="020F0502020204030204" pitchFamily="34" charset="0"/>
              <a:cs typeface="Calibri" panose="020F0502020204030204" pitchFamily="34" charset="0"/>
            </a:endParaRPr>
          </a:p>
          <a:p>
            <a:pPr marL="0" indent="0">
              <a:buNone/>
            </a:pPr>
            <a:r>
              <a:rPr lang="en-US" sz="2800" dirty="0">
                <a:latin typeface="Calibri" panose="020F0502020204030204" pitchFamily="34" charset="0"/>
                <a:cs typeface="Calibri" panose="020F0502020204030204" pitchFamily="34" charset="0"/>
              </a:rPr>
              <a:t>Alex goes to OSCR.</a:t>
            </a:r>
          </a:p>
        </p:txBody>
      </p:sp>
    </p:spTree>
    <p:extLst>
      <p:ext uri="{BB962C8B-B14F-4D97-AF65-F5344CB8AC3E}">
        <p14:creationId xmlns:p14="http://schemas.microsoft.com/office/powerpoint/2010/main" val="23890433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OUR CHARGE</a:t>
            </a:r>
          </a:p>
        </p:txBody>
      </p:sp>
      <p:sp>
        <p:nvSpPr>
          <p:cNvPr id="3" name="Content Placeholder 2"/>
          <p:cNvSpPr>
            <a:spLocks noGrp="1"/>
          </p:cNvSpPr>
          <p:nvPr>
            <p:ph idx="4294967295"/>
          </p:nvPr>
        </p:nvSpPr>
        <p:spPr>
          <a:xfrm>
            <a:off x="386861" y="3426548"/>
            <a:ext cx="11352557" cy="985981"/>
          </a:xfrm>
          <a:prstGeom prst="rect">
            <a:avLst/>
          </a:prstGeom>
        </p:spPr>
        <p:txBody>
          <a:bodyPr/>
          <a:lstStyle/>
          <a:p>
            <a:pPr marL="0" indent="0" algn="r">
              <a:buNone/>
            </a:pPr>
            <a:endParaRPr lang="en-US" sz="2400" dirty="0">
              <a:solidFill>
                <a:srgbClr val="13294B"/>
              </a:solidFill>
              <a:latin typeface="Calibri" charset="0"/>
              <a:ea typeface="Calibri" charset="0"/>
              <a:cs typeface="Calibri" charset="0"/>
            </a:endParaRPr>
          </a:p>
        </p:txBody>
      </p:sp>
    </p:spTree>
    <p:extLst>
      <p:ext uri="{BB962C8B-B14F-4D97-AF65-F5344CB8AC3E}">
        <p14:creationId xmlns:p14="http://schemas.microsoft.com/office/powerpoint/2010/main" val="9885125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Milo and Roxy</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Milo and Roxy met on the dating app Tinder and decided to meet in person at Joe’s Brewery.  They had a few drinks together and then left for Milo’s apartment a block away.  Roxy felt a little dizzy on the walk there.  After they arrived, they had another drink.  Milo kissed Roxy. Roxy was okay with this at first and kissed him back. Suddenly, things intensified, and Milo touched Roxy’s breast over her clothes and put his hand on her upper thigh.  Roxy was scared and didn’t know what to do, so she went very still.  When Milo asked her to go to his room, she made up an excuse and quickly left.  </a:t>
            </a:r>
          </a:p>
          <a:p>
            <a:pPr marL="0" indent="0">
              <a:buNone/>
            </a:pPr>
            <a:endParaRPr lang="en-US" sz="1200" dirty="0">
              <a:latin typeface="Calibri" panose="020F0502020204030204" pitchFamily="34" charset="0"/>
              <a:cs typeface="Calibri" panose="020F0502020204030204" pitchFamily="34" charset="0"/>
            </a:endParaRPr>
          </a:p>
          <a:p>
            <a:pPr marL="0" indent="0">
              <a:buNone/>
            </a:pPr>
            <a:r>
              <a:rPr lang="en-US" sz="2800" dirty="0">
                <a:latin typeface="Calibri" panose="020F0502020204030204" pitchFamily="34" charset="0"/>
                <a:cs typeface="Calibri" panose="020F0502020204030204" pitchFamily="34" charset="0"/>
              </a:rPr>
              <a:t>Roxy decided to make a report to OSCR.</a:t>
            </a:r>
          </a:p>
        </p:txBody>
      </p:sp>
    </p:spTree>
    <p:extLst>
      <p:ext uri="{BB962C8B-B14F-4D97-AF65-F5344CB8AC3E}">
        <p14:creationId xmlns:p14="http://schemas.microsoft.com/office/powerpoint/2010/main" val="25203558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sz="4000" b="1" dirty="0">
                <a:solidFill>
                  <a:srgbClr val="13294B"/>
                </a:solidFill>
                <a:latin typeface="Georgia" charset="0"/>
                <a:ea typeface="Georgia" charset="0"/>
                <a:cs typeface="Georgia" charset="0"/>
              </a:rPr>
              <a:t>Scenario: Doug and the Townsend Floor</a:t>
            </a:r>
          </a:p>
        </p:txBody>
      </p:sp>
      <p:sp>
        <p:nvSpPr>
          <p:cNvPr id="3" name="Content Placeholder 2"/>
          <p:cNvSpPr>
            <a:spLocks noGrp="1"/>
          </p:cNvSpPr>
          <p:nvPr>
            <p:ph idx="4294967295"/>
          </p:nvPr>
        </p:nvSpPr>
        <p:spPr>
          <a:xfrm>
            <a:off x="386861" y="1000991"/>
            <a:ext cx="11417212" cy="4320309"/>
          </a:xfrm>
          <a:prstGeom prst="rect">
            <a:avLst/>
          </a:prstGeom>
        </p:spPr>
        <p:txBody>
          <a:bodyPr/>
          <a:lstStyle/>
          <a:p>
            <a:pPr marL="0" indent="0">
              <a:buNone/>
            </a:pPr>
            <a:r>
              <a:rPr lang="en-US" sz="2200" dirty="0">
                <a:latin typeface="Calibri" panose="020F0502020204030204" pitchFamily="34" charset="0"/>
                <a:cs typeface="Calibri" panose="020F0502020204030204" pitchFamily="34" charset="0"/>
              </a:rPr>
              <a:t>Doug likes to visit his friend Maria in Townsend Hall.  He’s noticed that the women on her floor tend to dress up on Thursday nights, getting ready to go out.  For the past few weeks, if he’s there, he would stand in Maria’s doorway and say, “Looking good, ladies!” as groups of women passed by, or comment on their appearance in whatever outfits they were wearing.  A couple women would shake their heads or roll their eyes as they passed by; others would put their heads down and walk by quickly.  Maria would laugh, say to him from her room, “You’re being stupid,” and tell him to shut up.</a:t>
            </a:r>
          </a:p>
          <a:p>
            <a:pPr marL="0" indent="0">
              <a:buNone/>
            </a:pPr>
            <a:endParaRPr lang="en-US" sz="2200" dirty="0">
              <a:latin typeface="Calibri" panose="020F0502020204030204" pitchFamily="34" charset="0"/>
              <a:cs typeface="Calibri" panose="020F0502020204030204" pitchFamily="34" charset="0"/>
            </a:endParaRPr>
          </a:p>
          <a:p>
            <a:pPr marL="0" indent="0">
              <a:buNone/>
            </a:pPr>
            <a:r>
              <a:rPr lang="en-US" sz="2200" dirty="0">
                <a:latin typeface="Calibri" panose="020F0502020204030204" pitchFamily="34" charset="0"/>
                <a:cs typeface="Calibri" panose="020F0502020204030204" pitchFamily="34" charset="0"/>
              </a:rPr>
              <a:t>A few women on the floor mentioned their discomfort to the RA, who told Doug that he really should stop as it made some people uncomfortable.  Doug laughed and mentioned he was paying everyone a compliment but promised to cut it out.  The following Thursday, Doug visited Maria again.  He didn’t speak, but he winked at several women and gave them one or two thumbs up.  Two women decided to file a report with OSCR.</a:t>
            </a:r>
          </a:p>
        </p:txBody>
      </p:sp>
    </p:spTree>
    <p:extLst>
      <p:ext uri="{BB962C8B-B14F-4D97-AF65-F5344CB8AC3E}">
        <p14:creationId xmlns:p14="http://schemas.microsoft.com/office/powerpoint/2010/main" val="27090900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Gloria, Sam, &amp; Emerson</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400" dirty="0">
                <a:latin typeface="Calibri" panose="020F0502020204030204" pitchFamily="34" charset="0"/>
                <a:cs typeface="Calibri" panose="020F0502020204030204" pitchFamily="34" charset="0"/>
              </a:rPr>
              <a:t>Gloria and Sam went back to Sam’s room one night and had sex.  The next day, Gloria ran into her friend Jo, who looked concerned asked her if she’d been on Snapchat yet.  Gloria hadn’t, and Jo explained that Sam’s roommate Emerson had been snapping selfies last night adding text like, “OMG, roommate brought a girl home and they started going at it.  Didn’t notice I’m in my bed cave.  Help!”  Emerson continued to snap selfie facial reactions along with comments on the entire sexual experience between Gloria and Sam.  All of the snaps were uploaded to Emerson’s story.</a:t>
            </a:r>
          </a:p>
          <a:p>
            <a:pPr marL="0" indent="0">
              <a:buNone/>
            </a:pPr>
            <a:endParaRPr lang="en-US" sz="1100" dirty="0">
              <a:latin typeface="Calibri" panose="020F0502020204030204" pitchFamily="34" charset="0"/>
              <a:cs typeface="Calibri" panose="020F0502020204030204" pitchFamily="34" charset="0"/>
            </a:endParaRPr>
          </a:p>
          <a:p>
            <a:pPr marL="0" indent="0">
              <a:buNone/>
            </a:pPr>
            <a:r>
              <a:rPr lang="en-US" sz="2400" dirty="0">
                <a:latin typeface="Calibri" panose="020F0502020204030204" pitchFamily="34" charset="0"/>
                <a:cs typeface="Calibri" panose="020F0502020204030204" pitchFamily="34" charset="0"/>
              </a:rPr>
              <a:t>Gloria was mortified.  She didn’t know Emerson was in the room and never would have had sex with Sam there if she knew.  She didn’t know if Sam knew either.  Gloria went to OSCR to file a complaint.</a:t>
            </a:r>
          </a:p>
        </p:txBody>
      </p:sp>
    </p:spTree>
    <p:extLst>
      <p:ext uri="{BB962C8B-B14F-4D97-AF65-F5344CB8AC3E}">
        <p14:creationId xmlns:p14="http://schemas.microsoft.com/office/powerpoint/2010/main" val="18526948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Kendall and Dylan – part 1</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300" dirty="0">
                <a:latin typeface="Calibri" panose="020F0502020204030204" pitchFamily="34" charset="0"/>
                <a:cs typeface="Calibri" panose="020F0502020204030204" pitchFamily="34" charset="0"/>
              </a:rPr>
              <a:t>Kendall went out on a date with Dylan.  They first went to a party, where they had a few shots. They then went to Kam’s, where they split a Blue Guy. (Dylan had a few sips but determined it was “too sweet.”)  Kendall gave Dylan a hug and kiss on the cheek for purchasing the drink.  Kendall then had a Long Island, and Dylan had a Busch Light.  Kendall started falling asleep at the bar, so Dylan helped her back to her apartment a block away.  She leaned on him and had trouble walking on her own, stopping once to vomit while Dylan held her hair.  When they got to Kendall’s, Dylan helped her undress and get into bed.  Dylan decided to stay for a little bit in case she needed to vomit again.  He laid down next to her.  About 15 minutes later, Kendall rolled over and mumbled, “I love you, Ben,” wrapped her arms around Dylan, and started kissing him.  Dylan kissed her back, then positioned himself on top of Kendall while they had sex. Immediately after, Kendall fell asleep.</a:t>
            </a:r>
          </a:p>
        </p:txBody>
      </p:sp>
    </p:spTree>
    <p:extLst>
      <p:ext uri="{BB962C8B-B14F-4D97-AF65-F5344CB8AC3E}">
        <p14:creationId xmlns:p14="http://schemas.microsoft.com/office/powerpoint/2010/main" val="32214880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Scenario: Kendall and Dylan – part 2</a:t>
            </a:r>
          </a:p>
        </p:txBody>
      </p:sp>
      <p:sp>
        <p:nvSpPr>
          <p:cNvPr id="3" name="Content Placeholder 2"/>
          <p:cNvSpPr>
            <a:spLocks noGrp="1"/>
          </p:cNvSpPr>
          <p:nvPr>
            <p:ph idx="4294967295"/>
          </p:nvPr>
        </p:nvSpPr>
        <p:spPr>
          <a:xfrm>
            <a:off x="386861" y="1410712"/>
            <a:ext cx="11417212" cy="4320309"/>
          </a:xfrm>
          <a:prstGeom prst="rect">
            <a:avLst/>
          </a:prstGeom>
        </p:spPr>
        <p:txBody>
          <a:bodyPr/>
          <a:lstStyle/>
          <a:p>
            <a:pPr marL="0" indent="0">
              <a:buNone/>
            </a:pPr>
            <a:r>
              <a:rPr lang="en-US" sz="2800" dirty="0">
                <a:latin typeface="Calibri" panose="020F0502020204030204" pitchFamily="34" charset="0"/>
                <a:cs typeface="Calibri" panose="020F0502020204030204" pitchFamily="34" charset="0"/>
              </a:rPr>
              <a:t>Kendall woke up the next morning with no memory of what happened after getting to Kam’s.  She saw Dylan naked in bed with her and quickly realized they had sex.  Kendall woke up, quickly got dressed, and asked Dylan what happened. Surprised she didn’t remember, Dylan confirmed they had sex and joked that it was a little weird when she called him “Ben.”  After speaking with friends, Kendall went to the Women’s Resources Center and then to OSCR.</a:t>
            </a:r>
          </a:p>
        </p:txBody>
      </p:sp>
    </p:spTree>
    <p:extLst>
      <p:ext uri="{BB962C8B-B14F-4D97-AF65-F5344CB8AC3E}">
        <p14:creationId xmlns:p14="http://schemas.microsoft.com/office/powerpoint/2010/main" val="4100836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sz="3600" b="1" dirty="0">
                <a:solidFill>
                  <a:srgbClr val="13294B"/>
                </a:solidFill>
                <a:latin typeface="Georgia" charset="0"/>
                <a:ea typeface="Georgia" charset="0"/>
                <a:cs typeface="Georgia" charset="0"/>
              </a:rPr>
              <a:t>Subcommittee on Sexual Misconduct Charge</a:t>
            </a:r>
          </a:p>
        </p:txBody>
      </p:sp>
      <p:sp>
        <p:nvSpPr>
          <p:cNvPr id="3" name="Content Placeholder 2"/>
          <p:cNvSpPr>
            <a:spLocks noGrp="1"/>
          </p:cNvSpPr>
          <p:nvPr>
            <p:ph idx="4294967295"/>
          </p:nvPr>
        </p:nvSpPr>
        <p:spPr>
          <a:xfrm>
            <a:off x="386861" y="1417638"/>
            <a:ext cx="11417212" cy="4320309"/>
          </a:xfrm>
          <a:prstGeom prst="rect">
            <a:avLst/>
          </a:prstGeom>
        </p:spPr>
        <p:txBody>
          <a:bodyPr/>
          <a:lstStyle/>
          <a:p>
            <a:pPr marL="0" indent="0">
              <a:buNone/>
            </a:pPr>
            <a:r>
              <a:rPr lang="en-US" sz="2600" dirty="0">
                <a:latin typeface="Calibri" panose="020F0502020204030204" pitchFamily="34" charset="0"/>
                <a:cs typeface="Calibri" panose="020F0502020204030204" pitchFamily="34" charset="0"/>
              </a:rPr>
              <a:t>On behalf of the university and in accordance with established policies and procedures, you will </a:t>
            </a:r>
          </a:p>
          <a:p>
            <a:r>
              <a:rPr lang="en-US" sz="2600" dirty="0">
                <a:latin typeface="Calibri" panose="020F0502020204030204" pitchFamily="34" charset="0"/>
                <a:cs typeface="Calibri" panose="020F0502020204030204" pitchFamily="34" charset="0"/>
              </a:rPr>
              <a:t>Find facts and determine responsibility in most student sexual misconduct cases;</a:t>
            </a:r>
          </a:p>
          <a:p>
            <a:r>
              <a:rPr lang="en-US" sz="2600" dirty="0">
                <a:latin typeface="Calibri" panose="020F0502020204030204" pitchFamily="34" charset="0"/>
                <a:cs typeface="Calibri" panose="020F0502020204030204" pitchFamily="34" charset="0"/>
              </a:rPr>
              <a:t>Hold responsible students accountable by issuing sanctions designed to encourage personal growth, prevent recurrence, repair harm, and promote campus and community safety; and</a:t>
            </a:r>
          </a:p>
          <a:p>
            <a:r>
              <a:rPr lang="en-US" sz="2600" dirty="0">
                <a:latin typeface="Calibri" panose="020F0502020204030204" pitchFamily="34" charset="0"/>
                <a:cs typeface="Calibri" panose="020F0502020204030204" pitchFamily="34" charset="0"/>
              </a:rPr>
              <a:t>Maintain the integrity of the student discipline system through fair and objective decision making and individual ethical conduct.</a:t>
            </a:r>
          </a:p>
        </p:txBody>
      </p:sp>
    </p:spTree>
    <p:extLst>
      <p:ext uri="{BB962C8B-B14F-4D97-AF65-F5344CB8AC3E}">
        <p14:creationId xmlns:p14="http://schemas.microsoft.com/office/powerpoint/2010/main" val="2848372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Senate Committee Charge</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marL="0" indent="0">
              <a:buNone/>
            </a:pPr>
            <a:r>
              <a:rPr lang="en-US" sz="2600" dirty="0">
                <a:latin typeface="Calibri" panose="020F0502020204030204" pitchFamily="34" charset="0"/>
                <a:cs typeface="Calibri" panose="020F0502020204030204" pitchFamily="34" charset="0"/>
              </a:rPr>
              <a:t>On behalf of the university and in accordance with established policies and procedures, you will </a:t>
            </a:r>
          </a:p>
          <a:p>
            <a:r>
              <a:rPr lang="en-US" sz="2600" dirty="0">
                <a:latin typeface="Calibri" panose="020F0502020204030204" pitchFamily="34" charset="0"/>
                <a:cs typeface="Calibri" panose="020F0502020204030204" pitchFamily="34" charset="0"/>
              </a:rPr>
              <a:t>Review subcommittee decisions to determine whether any of the criteria for appeal have been met and, if so, to select necessary remedies;</a:t>
            </a:r>
          </a:p>
          <a:p>
            <a:r>
              <a:rPr lang="en-US" sz="2600" dirty="0">
                <a:latin typeface="Calibri" panose="020F0502020204030204" pitchFamily="34" charset="0"/>
                <a:cs typeface="Calibri" panose="020F0502020204030204" pitchFamily="34" charset="0"/>
              </a:rPr>
              <a:t>Render final and binding decisions in all appealed cases; and</a:t>
            </a:r>
          </a:p>
          <a:p>
            <a:r>
              <a:rPr lang="en-US" sz="2600" dirty="0">
                <a:latin typeface="Calibri" panose="020F0502020204030204" pitchFamily="34" charset="0"/>
                <a:cs typeface="Calibri" panose="020F0502020204030204" pitchFamily="34" charset="0"/>
              </a:rPr>
              <a:t>Maintain the integrity of the student discipline system through fair and objective decision making and individual ethical conduct.</a:t>
            </a:r>
          </a:p>
        </p:txBody>
      </p:sp>
    </p:spTree>
    <p:extLst>
      <p:ext uri="{BB962C8B-B14F-4D97-AF65-F5344CB8AC3E}">
        <p14:creationId xmlns:p14="http://schemas.microsoft.com/office/powerpoint/2010/main" val="7974498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Expectations of Members</a:t>
            </a:r>
          </a:p>
        </p:txBody>
      </p:sp>
      <p:sp>
        <p:nvSpPr>
          <p:cNvPr id="3" name="Content Placeholder 2"/>
          <p:cNvSpPr>
            <a:spLocks noGrp="1"/>
          </p:cNvSpPr>
          <p:nvPr>
            <p:ph idx="4294967295"/>
          </p:nvPr>
        </p:nvSpPr>
        <p:spPr>
          <a:xfrm>
            <a:off x="386861" y="1600201"/>
            <a:ext cx="11417212" cy="4320309"/>
          </a:xfrm>
          <a:prstGeom prst="rect">
            <a:avLst/>
          </a:prstGeom>
        </p:spPr>
        <p:txBody>
          <a:bodyPr/>
          <a:lstStyle/>
          <a:p>
            <a:pPr>
              <a:spcAft>
                <a:spcPts val="600"/>
              </a:spcAft>
            </a:pPr>
            <a:r>
              <a:rPr lang="en-US" dirty="0">
                <a:latin typeface="Calibri" panose="020F0502020204030204" pitchFamily="34" charset="0"/>
                <a:cs typeface="Calibri" panose="020F0502020204030204" pitchFamily="34" charset="0"/>
              </a:rPr>
              <a:t>Maintain confidentiality of records and privacy of participants</a:t>
            </a:r>
          </a:p>
          <a:p>
            <a:pPr>
              <a:spcAft>
                <a:spcPts val="600"/>
              </a:spcAft>
            </a:pPr>
            <a:r>
              <a:rPr lang="en-US" dirty="0">
                <a:latin typeface="Calibri" panose="020F0502020204030204" pitchFamily="34" charset="0"/>
                <a:cs typeface="Calibri" panose="020F0502020204030204" pitchFamily="34" charset="0"/>
              </a:rPr>
              <a:t>Approach all cases with fairness and objectivity</a:t>
            </a:r>
          </a:p>
          <a:p>
            <a:pPr>
              <a:spcAft>
                <a:spcPts val="600"/>
              </a:spcAft>
            </a:pPr>
            <a:r>
              <a:rPr lang="en-US" dirty="0">
                <a:latin typeface="Calibri" panose="020F0502020204030204" pitchFamily="34" charset="0"/>
                <a:cs typeface="Calibri" panose="020F0502020204030204" pitchFamily="34" charset="0"/>
              </a:rPr>
              <a:t>Respect existing standards, policies, and procedures</a:t>
            </a:r>
          </a:p>
          <a:p>
            <a:pPr>
              <a:spcAft>
                <a:spcPts val="600"/>
              </a:spcAft>
            </a:pPr>
            <a:r>
              <a:rPr lang="en-US" dirty="0">
                <a:latin typeface="Calibri" panose="020F0502020204030204" pitchFamily="34" charset="0"/>
                <a:cs typeface="Calibri" panose="020F0502020204030204" pitchFamily="34" charset="0"/>
              </a:rPr>
              <a:t>Review report ahead of time, come with questions</a:t>
            </a:r>
          </a:p>
          <a:p>
            <a:pPr>
              <a:spcAft>
                <a:spcPts val="600"/>
              </a:spcAft>
            </a:pPr>
            <a:r>
              <a:rPr lang="en-US" dirty="0">
                <a:latin typeface="Calibri" panose="020F0502020204030204" pitchFamily="34" charset="0"/>
                <a:cs typeface="Calibri" panose="020F0502020204030204" pitchFamily="34" charset="0"/>
              </a:rPr>
              <a:t>Arrive on time or early</a:t>
            </a:r>
          </a:p>
          <a:p>
            <a:pPr>
              <a:spcAft>
                <a:spcPts val="600"/>
              </a:spcAft>
            </a:pPr>
            <a:r>
              <a:rPr lang="en-US" dirty="0">
                <a:latin typeface="Calibri" panose="020F0502020204030204" pitchFamily="34" charset="0"/>
                <a:cs typeface="Calibri" panose="020F0502020204030204" pitchFamily="34" charset="0"/>
              </a:rPr>
              <a:t>Check email daily and respond as quickly as possible</a:t>
            </a:r>
          </a:p>
        </p:txBody>
      </p:sp>
    </p:spTree>
    <p:extLst>
      <p:ext uri="{BB962C8B-B14F-4D97-AF65-F5344CB8AC3E}">
        <p14:creationId xmlns:p14="http://schemas.microsoft.com/office/powerpoint/2010/main" val="41359313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Ethical Standards Form</a:t>
            </a:r>
          </a:p>
        </p:txBody>
      </p:sp>
      <p:pic>
        <p:nvPicPr>
          <p:cNvPr id="4" name="Content Placeholder 4">
            <a:extLst>
              <a:ext uri="{FF2B5EF4-FFF2-40B4-BE49-F238E27FC236}">
                <a16:creationId xmlns:a16="http://schemas.microsoft.com/office/drawing/2014/main" id="{BC18EB4E-97A1-43E5-BE7D-14468C52C1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7675" y="1417638"/>
            <a:ext cx="3676650" cy="3924300"/>
          </a:xfrm>
          <a:prstGeom prst="rect">
            <a:avLst/>
          </a:prstGeom>
        </p:spPr>
      </p:pic>
    </p:spTree>
    <p:extLst>
      <p:ext uri="{BB962C8B-B14F-4D97-AF65-F5344CB8AC3E}">
        <p14:creationId xmlns:p14="http://schemas.microsoft.com/office/powerpoint/2010/main" val="34569057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4412529"/>
            <a:ext cx="11352557" cy="1143000"/>
          </a:xfrm>
          <a:prstGeom prst="rect">
            <a:avLst/>
          </a:prstGeom>
        </p:spPr>
        <p:txBody>
          <a:bodyPr/>
          <a:lstStyle/>
          <a:p>
            <a:pPr algn="l"/>
            <a:r>
              <a:rPr lang="en-US" b="1" dirty="0">
                <a:solidFill>
                  <a:srgbClr val="13294B"/>
                </a:solidFill>
                <a:latin typeface="Georgia" charset="0"/>
                <a:ea typeface="Georgia" charset="0"/>
                <a:cs typeface="Georgia" charset="0"/>
              </a:rPr>
              <a:t>SEXUAL MISCONDUCT POLICY</a:t>
            </a:r>
          </a:p>
        </p:txBody>
      </p:sp>
      <p:sp>
        <p:nvSpPr>
          <p:cNvPr id="3" name="Content Placeholder 2"/>
          <p:cNvSpPr>
            <a:spLocks noGrp="1"/>
          </p:cNvSpPr>
          <p:nvPr>
            <p:ph idx="4294967295"/>
          </p:nvPr>
        </p:nvSpPr>
        <p:spPr>
          <a:xfrm>
            <a:off x="386861" y="3426548"/>
            <a:ext cx="11352557" cy="985981"/>
          </a:xfrm>
          <a:prstGeom prst="rect">
            <a:avLst/>
          </a:prstGeom>
        </p:spPr>
        <p:txBody>
          <a:bodyPr/>
          <a:lstStyle/>
          <a:p>
            <a:pPr marL="0" indent="0" algn="r">
              <a:buNone/>
            </a:pPr>
            <a:endParaRPr lang="en-US" sz="2400" dirty="0">
              <a:solidFill>
                <a:srgbClr val="13294B"/>
              </a:solidFill>
              <a:latin typeface="Calibri" charset="0"/>
              <a:ea typeface="Calibri" charset="0"/>
              <a:cs typeface="Calibri" charset="0"/>
            </a:endParaRPr>
          </a:p>
        </p:txBody>
      </p:sp>
    </p:spTree>
    <p:extLst>
      <p:ext uri="{BB962C8B-B14F-4D97-AF65-F5344CB8AC3E}">
        <p14:creationId xmlns:p14="http://schemas.microsoft.com/office/powerpoint/2010/main" val="24212870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6861" y="274638"/>
            <a:ext cx="11417212" cy="1143000"/>
          </a:xfrm>
          <a:prstGeom prst="rect">
            <a:avLst/>
          </a:prstGeom>
        </p:spPr>
        <p:txBody>
          <a:bodyPr/>
          <a:lstStyle/>
          <a:p>
            <a:r>
              <a:rPr lang="en-US" b="1" dirty="0">
                <a:solidFill>
                  <a:srgbClr val="13294B"/>
                </a:solidFill>
                <a:latin typeface="Georgia" charset="0"/>
                <a:ea typeface="Georgia" charset="0"/>
                <a:cs typeface="Georgia" charset="0"/>
              </a:rPr>
              <a:t>Sexual Misconduct Policy</a:t>
            </a:r>
          </a:p>
        </p:txBody>
      </p:sp>
      <p:sp>
        <p:nvSpPr>
          <p:cNvPr id="3" name="Content Placeholder 2"/>
          <p:cNvSpPr>
            <a:spLocks noGrp="1"/>
          </p:cNvSpPr>
          <p:nvPr>
            <p:ph idx="4294967295"/>
          </p:nvPr>
        </p:nvSpPr>
        <p:spPr>
          <a:xfrm>
            <a:off x="386861" y="1600201"/>
            <a:ext cx="11417212" cy="4320309"/>
          </a:xfrm>
          <a:prstGeom prst="rect">
            <a:avLst/>
          </a:prstGeom>
        </p:spPr>
        <p:txBody>
          <a:bodyPr>
            <a:normAutofit fontScale="77500" lnSpcReduction="20000"/>
          </a:bodyPr>
          <a:lstStyle/>
          <a:p>
            <a:pPr marL="0" indent="0">
              <a:buNone/>
              <a:defRPr/>
            </a:pPr>
            <a:r>
              <a:rPr lang="en-US" b="1" dirty="0">
                <a:latin typeface="Calibri" panose="020F0502020204030204" pitchFamily="34" charset="0"/>
                <a:cs typeface="Calibri" panose="020F0502020204030204" pitchFamily="34" charset="0"/>
              </a:rPr>
              <a:t>Sexual Misconduct </a:t>
            </a:r>
            <a:r>
              <a:rPr lang="en-US" dirty="0">
                <a:latin typeface="Calibri" panose="020F0502020204030204" pitchFamily="34" charset="0"/>
                <a:cs typeface="Calibri" panose="020F0502020204030204" pitchFamily="34" charset="0"/>
              </a:rPr>
              <a:t>means </a:t>
            </a:r>
          </a:p>
          <a:p>
            <a:pPr>
              <a:defRPr/>
            </a:pPr>
            <a:r>
              <a:rPr lang="en-US" dirty="0">
                <a:latin typeface="Calibri" panose="020F0502020204030204" pitchFamily="34" charset="0"/>
                <a:cs typeface="Calibri" panose="020F0502020204030204" pitchFamily="34" charset="0"/>
              </a:rPr>
              <a:t>Title IX Sexual Harassment</a:t>
            </a:r>
          </a:p>
          <a:p>
            <a:pPr>
              <a:defRPr/>
            </a:pPr>
            <a:r>
              <a:rPr lang="en-US" dirty="0">
                <a:latin typeface="Calibri" panose="020F0502020204030204" pitchFamily="34" charset="0"/>
                <a:cs typeface="Calibri" panose="020F0502020204030204" pitchFamily="34" charset="0"/>
              </a:rPr>
              <a:t>Sexual harassment</a:t>
            </a:r>
          </a:p>
          <a:p>
            <a:pPr>
              <a:defRPr/>
            </a:pPr>
            <a:r>
              <a:rPr lang="en-US" dirty="0">
                <a:latin typeface="Calibri" panose="020F0502020204030204" pitchFamily="34" charset="0"/>
                <a:cs typeface="Calibri" panose="020F0502020204030204" pitchFamily="34" charset="0"/>
              </a:rPr>
              <a:t>Sexual assault</a:t>
            </a:r>
          </a:p>
          <a:p>
            <a:pPr>
              <a:defRPr/>
            </a:pPr>
            <a:r>
              <a:rPr lang="en-US" dirty="0">
                <a:latin typeface="Calibri" panose="020F0502020204030204" pitchFamily="34" charset="0"/>
                <a:cs typeface="Calibri" panose="020F0502020204030204" pitchFamily="34" charset="0"/>
              </a:rPr>
              <a:t>Dating violence</a:t>
            </a:r>
          </a:p>
          <a:p>
            <a:pPr>
              <a:defRPr/>
            </a:pPr>
            <a:r>
              <a:rPr lang="en-US" dirty="0">
                <a:latin typeface="Calibri" panose="020F0502020204030204" pitchFamily="34" charset="0"/>
                <a:cs typeface="Calibri" panose="020F0502020204030204" pitchFamily="34" charset="0"/>
              </a:rPr>
              <a:t>Domestic violence</a:t>
            </a:r>
          </a:p>
          <a:p>
            <a:pPr>
              <a:defRPr/>
            </a:pPr>
            <a:r>
              <a:rPr lang="en-US" dirty="0">
                <a:latin typeface="Calibri" panose="020F0502020204030204" pitchFamily="34" charset="0"/>
                <a:cs typeface="Calibri" panose="020F0502020204030204" pitchFamily="34" charset="0"/>
              </a:rPr>
              <a:t>Stalking</a:t>
            </a:r>
          </a:p>
          <a:p>
            <a:pPr>
              <a:defRPr/>
            </a:pPr>
            <a:r>
              <a:rPr lang="en-US" b="1" dirty="0">
                <a:solidFill>
                  <a:srgbClr val="FF0000"/>
                </a:solidFill>
                <a:latin typeface="Calibri" panose="020F0502020204030204" pitchFamily="34" charset="0"/>
                <a:cs typeface="Calibri" panose="020F0502020204030204" pitchFamily="34" charset="0"/>
              </a:rPr>
              <a:t>Unwelcome sexual, sex or gender-based conduct </a:t>
            </a:r>
          </a:p>
          <a:p>
            <a:pPr>
              <a:defRPr/>
            </a:pPr>
            <a:r>
              <a:rPr lang="en-US" dirty="0">
                <a:latin typeface="Calibri" panose="020F0502020204030204" pitchFamily="34" charset="0"/>
                <a:cs typeface="Calibri" panose="020F0502020204030204" pitchFamily="34" charset="0"/>
              </a:rPr>
              <a:t>Sexual violence</a:t>
            </a:r>
          </a:p>
          <a:p>
            <a:pPr>
              <a:defRPr/>
            </a:pPr>
            <a:r>
              <a:rPr lang="en-US" dirty="0">
                <a:latin typeface="Calibri" panose="020F0502020204030204" pitchFamily="34" charset="0"/>
                <a:cs typeface="Calibri" panose="020F0502020204030204" pitchFamily="34" charset="0"/>
              </a:rPr>
              <a:t>Sexual exploitation</a:t>
            </a:r>
            <a:endParaRPr lang="en-US" sz="2800" dirty="0">
              <a:latin typeface="Calibri" panose="020F0502020204030204" pitchFamily="34" charset="0"/>
              <a:cs typeface="Calibri" panose="020F0502020204030204" pitchFamily="34" charset="0"/>
            </a:endParaRPr>
          </a:p>
          <a:p>
            <a:pPr marL="0" indent="0" algn="r">
              <a:buNone/>
              <a:defRPr/>
            </a:pPr>
            <a:r>
              <a:rPr lang="en-US" sz="2800" dirty="0">
                <a:latin typeface="Calibri" panose="020F0502020204030204" pitchFamily="34" charset="0"/>
                <a:cs typeface="Calibri" panose="020F0502020204030204" pitchFamily="34" charset="0"/>
              </a:rPr>
              <a:t>See §1-111 in the </a:t>
            </a:r>
            <a:r>
              <a:rPr lang="en-US" sz="2800" i="1" dirty="0">
                <a:latin typeface="Calibri" panose="020F0502020204030204" pitchFamily="34" charset="0"/>
                <a:cs typeface="Calibri" panose="020F0502020204030204" pitchFamily="34" charset="0"/>
              </a:rPr>
              <a:t>Student Code</a:t>
            </a:r>
          </a:p>
        </p:txBody>
      </p:sp>
    </p:spTree>
    <p:extLst>
      <p:ext uri="{BB962C8B-B14F-4D97-AF65-F5344CB8AC3E}">
        <p14:creationId xmlns:p14="http://schemas.microsoft.com/office/powerpoint/2010/main" val="2836512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theme/theme1.xml><?xml version="1.0" encoding="utf-8"?>
<a:theme xmlns:a="http://schemas.openxmlformats.org/drawingml/2006/main" name="ThemeILtemplates">
  <a:themeElements>
    <a:clrScheme name="Custom 3">
      <a:dk1>
        <a:srgbClr val="131F33"/>
      </a:dk1>
      <a:lt1>
        <a:srgbClr val="FFFFFF"/>
      </a:lt1>
      <a:dk2>
        <a:srgbClr val="FA6300"/>
      </a:dk2>
      <a:lt2>
        <a:srgbClr val="FAFAFA"/>
      </a:lt2>
      <a:accent1>
        <a:srgbClr val="131F33"/>
      </a:accent1>
      <a:accent2>
        <a:srgbClr val="FA6300"/>
      </a:accent2>
      <a:accent3>
        <a:srgbClr val="555555"/>
      </a:accent3>
      <a:accent4>
        <a:srgbClr val="888888"/>
      </a:accent4>
      <a:accent5>
        <a:srgbClr val="4BACC6"/>
      </a:accent5>
      <a:accent6>
        <a:srgbClr val="F79646"/>
      </a:accent6>
      <a:hlink>
        <a:srgbClr val="666666"/>
      </a:hlink>
      <a:folHlink>
        <a:srgbClr val="AAAAAA"/>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ILtemplates" id="{6EC0D3B8-D00B-9A47-9A8C-D7EB10692958}" vid="{653600DB-8A06-0545-A332-28A5B2E837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TotalTime>
  <Words>3664</Words>
  <Application>Microsoft Office PowerPoint</Application>
  <PresentationFormat>Widescreen</PresentationFormat>
  <Paragraphs>229</Paragraphs>
  <Slides>34</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Georgia</vt:lpstr>
      <vt:lpstr>ThemeILtemplates</vt:lpstr>
      <vt:lpstr>PowerPoint Presentation</vt:lpstr>
      <vt:lpstr>Day One Overview</vt:lpstr>
      <vt:lpstr>OUR CHARGE</vt:lpstr>
      <vt:lpstr>Subcommittee on Sexual Misconduct Charge</vt:lpstr>
      <vt:lpstr>Senate Committee Charge</vt:lpstr>
      <vt:lpstr>Expectations of Members</vt:lpstr>
      <vt:lpstr>Ethical Standards Form</vt:lpstr>
      <vt:lpstr>SEXUAL MISCONDUCT POLICY</vt:lpstr>
      <vt:lpstr>Sexual Misconduct Policy</vt:lpstr>
      <vt:lpstr>Sexual Harassment</vt:lpstr>
      <vt:lpstr>Non-Title IX Hostile Environment?</vt:lpstr>
      <vt:lpstr>Sexual Assault</vt:lpstr>
      <vt:lpstr>Dating Violence</vt:lpstr>
      <vt:lpstr>Domestic Violence</vt:lpstr>
      <vt:lpstr>Stalking</vt:lpstr>
      <vt:lpstr>Title IX Sexual Harassment</vt:lpstr>
      <vt:lpstr>Title IX Sexual Harassment (continued)</vt:lpstr>
      <vt:lpstr>Education Program or Activity</vt:lpstr>
      <vt:lpstr>Sexual Exploitation</vt:lpstr>
      <vt:lpstr>Consent</vt:lpstr>
      <vt:lpstr>Consent Continued</vt:lpstr>
      <vt:lpstr>Incapacitation</vt:lpstr>
      <vt:lpstr>Incapacitation: 2 Types</vt:lpstr>
      <vt:lpstr>Signs/Signals of Incapacitation</vt:lpstr>
      <vt:lpstr>Assessing Consent (ATIXA)</vt:lpstr>
      <vt:lpstr>Retaliation</vt:lpstr>
      <vt:lpstr>Survivor Protections</vt:lpstr>
      <vt:lpstr>Amnesty</vt:lpstr>
      <vt:lpstr>Scenario: Alex and Jill</vt:lpstr>
      <vt:lpstr>Scenario: Milo and Roxy</vt:lpstr>
      <vt:lpstr>Scenario: Doug and the Townsend Floor</vt:lpstr>
      <vt:lpstr>Scenario: Gloria, Sam, &amp; Emerson</vt:lpstr>
      <vt:lpstr>Scenario: Kendall and Dylan – part 1</vt:lpstr>
      <vt:lpstr>Scenario: Kendall and Dylan – part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Die, Rony</dc:creator>
  <cp:lastModifiedBy>Wilczynski, Bob</cp:lastModifiedBy>
  <cp:revision>10</cp:revision>
  <dcterms:created xsi:type="dcterms:W3CDTF">2020-08-19T21:44:50Z</dcterms:created>
  <dcterms:modified xsi:type="dcterms:W3CDTF">2023-08-17T20:52:20Z</dcterms:modified>
</cp:coreProperties>
</file>