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
  </p:notesMasterIdLst>
  <p:sldIdLst>
    <p:sldId id="291" r:id="rId3"/>
    <p:sldId id="386" r:id="rId4"/>
    <p:sldId id="293" r:id="rId5"/>
    <p:sldId id="387" r:id="rId6"/>
    <p:sldId id="294" r:id="rId7"/>
    <p:sldId id="295" r:id="rId8"/>
    <p:sldId id="296" r:id="rId9"/>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343" autoAdjust="0"/>
  </p:normalViewPr>
  <p:slideViewPr>
    <p:cSldViewPr snapToGrid="0">
      <p:cViewPr varScale="1">
        <p:scale>
          <a:sx n="80" d="100"/>
          <a:sy n="80" d="100"/>
        </p:scale>
        <p:origin x="93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9780"/>
          </a:xfrm>
          <a:prstGeom prst="rect">
            <a:avLst/>
          </a:prstGeom>
        </p:spPr>
        <p:txBody>
          <a:bodyPr vert="horz" lIns="93936" tIns="46968" rIns="93936" bIns="46968" rtlCol="0"/>
          <a:lstStyle>
            <a:lvl1pPr algn="r">
              <a:defRPr sz="1200"/>
            </a:lvl1pPr>
          </a:lstStyle>
          <a:p>
            <a:fld id="{9914A1E2-DAF1-4FE1-A64E-CE5680414830}" type="datetimeFigureOut">
              <a:rPr lang="en-US" smtClean="0"/>
              <a:t>8/19/2022</a:t>
            </a:fld>
            <a:endParaRPr lang="en-US"/>
          </a:p>
        </p:txBody>
      </p:sp>
      <p:sp>
        <p:nvSpPr>
          <p:cNvPr id="4" name="Slide Image Placeholder 3"/>
          <p:cNvSpPr>
            <a:spLocks noGrp="1" noRot="1" noChangeAspect="1"/>
          </p:cNvSpPr>
          <p:nvPr>
            <p:ph type="sldImg" idx="2"/>
          </p:nvPr>
        </p:nvSpPr>
        <p:spPr>
          <a:xfrm>
            <a:off x="728663" y="1169988"/>
            <a:ext cx="5619750" cy="3160712"/>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505980"/>
            <a:ext cx="5661660" cy="3686711"/>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9779"/>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9779"/>
          </a:xfrm>
          <a:prstGeom prst="rect">
            <a:avLst/>
          </a:prstGeom>
        </p:spPr>
        <p:txBody>
          <a:bodyPr vert="horz" lIns="93936" tIns="46968" rIns="93936" bIns="46968" rtlCol="0" anchor="b"/>
          <a:lstStyle>
            <a:lvl1pPr algn="r">
              <a:defRPr sz="1200"/>
            </a:lvl1pPr>
          </a:lstStyle>
          <a:p>
            <a:fld id="{E96EA6DB-6D37-4D69-8901-7ABE10EC4BB5}" type="slidenum">
              <a:rPr lang="en-US" smtClean="0"/>
              <a:t>‹#›</a:t>
            </a:fld>
            <a:endParaRPr lang="en-US"/>
          </a:p>
        </p:txBody>
      </p:sp>
    </p:spTree>
    <p:extLst>
      <p:ext uri="{BB962C8B-B14F-4D97-AF65-F5344CB8AC3E}">
        <p14:creationId xmlns:p14="http://schemas.microsoft.com/office/powerpoint/2010/main" val="3019673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6EA6DB-6D37-4D69-8901-7ABE10EC4BB5}" type="slidenum">
              <a:rPr lang="en-US" smtClean="0"/>
              <a:t>3</a:t>
            </a:fld>
            <a:endParaRPr lang="en-US"/>
          </a:p>
        </p:txBody>
      </p:sp>
    </p:spTree>
    <p:extLst>
      <p:ext uri="{BB962C8B-B14F-4D97-AF65-F5344CB8AC3E}">
        <p14:creationId xmlns:p14="http://schemas.microsoft.com/office/powerpoint/2010/main" val="2526805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0FCC8-20B7-4022-8963-A0C433D4BE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EB8DA41-2F1F-4691-A63B-09DA945DB4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D1B54D9-5418-4AA8-B38D-474264C8B582}"/>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5" name="Footer Placeholder 4">
            <a:extLst>
              <a:ext uri="{FF2B5EF4-FFF2-40B4-BE49-F238E27FC236}">
                <a16:creationId xmlns:a16="http://schemas.microsoft.com/office/drawing/2014/main" id="{1D006F1E-3795-4CBF-BCCA-595E73F2DD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7B44DC-B081-46EF-A877-36A5427EBEA8}"/>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939912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E700B-2751-426A-8A0B-27024216C1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BD40D4-0D0B-4299-8D54-41A14932B18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2E122C-ADAC-4782-BB42-E1F1A63CE94A}"/>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5" name="Footer Placeholder 4">
            <a:extLst>
              <a:ext uri="{FF2B5EF4-FFF2-40B4-BE49-F238E27FC236}">
                <a16:creationId xmlns:a16="http://schemas.microsoft.com/office/drawing/2014/main" id="{056CB224-1497-425C-84E8-650DC93B71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2F9F19-D70E-437B-8A71-8FBFFC82450C}"/>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4087766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804EAE-B701-4D03-8226-A40CC0B20F2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B0D12D-CA38-45FC-BC1D-9476E5BF27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E13AF2-8048-4A6E-848B-9927EAF91445}"/>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5" name="Footer Placeholder 4">
            <a:extLst>
              <a:ext uri="{FF2B5EF4-FFF2-40B4-BE49-F238E27FC236}">
                <a16:creationId xmlns:a16="http://schemas.microsoft.com/office/drawing/2014/main" id="{C220EB7F-963A-4D22-A295-06FDE7A826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01FD4F-FD90-4CB9-B034-6B86DD087914}"/>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799897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1341" y="5965187"/>
            <a:ext cx="2370617" cy="411480"/>
          </a:xfrm>
          <a:prstGeom prst="rect">
            <a:avLst/>
          </a:prstGeom>
        </p:spPr>
      </p:pic>
    </p:spTree>
    <p:extLst>
      <p:ext uri="{BB962C8B-B14F-4D97-AF65-F5344CB8AC3E}">
        <p14:creationId xmlns:p14="http://schemas.microsoft.com/office/powerpoint/2010/main" val="4254940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22981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189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AF83C-4E6E-410F-A1B1-84597C2BAD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05B48A-0584-4B4D-831C-483DE2738C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30513C-DC47-4646-998F-18557BA79E07}"/>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5" name="Footer Placeholder 4">
            <a:extLst>
              <a:ext uri="{FF2B5EF4-FFF2-40B4-BE49-F238E27FC236}">
                <a16:creationId xmlns:a16="http://schemas.microsoft.com/office/drawing/2014/main" id="{1BD3E7B4-B95F-4588-A5C7-282D3DC916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CAA86B-0CF2-4B71-BF46-162424E50802}"/>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2387713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B7043-71B8-43D4-9774-58ED28B008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B811DCE-96E9-412A-A8AB-8C75FDE128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C93EB3-90C0-40FD-B0D5-BE6D7E016294}"/>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5" name="Footer Placeholder 4">
            <a:extLst>
              <a:ext uri="{FF2B5EF4-FFF2-40B4-BE49-F238E27FC236}">
                <a16:creationId xmlns:a16="http://schemas.microsoft.com/office/drawing/2014/main" id="{E21DF6C5-7999-4B7F-AC55-EF6E8891AC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AF9446-180D-4E41-9A0F-AA7949B47EEC}"/>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154139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7A216-E46E-4376-B586-ECBCD9656B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D0FA10-393F-4BD3-9E78-328CBDB5E2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20660B3-7BC9-445A-BC79-B5C34074125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4A5DE4-00DE-4AA5-ABD3-B24295E8AAFF}"/>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6" name="Footer Placeholder 5">
            <a:extLst>
              <a:ext uri="{FF2B5EF4-FFF2-40B4-BE49-F238E27FC236}">
                <a16:creationId xmlns:a16="http://schemas.microsoft.com/office/drawing/2014/main" id="{37C3B507-AC4A-4740-BC41-6FF92E57C1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3D730-6B46-454D-995C-38A39FAF88BE}"/>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3133120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8C819-BFB1-4A65-8010-3BC347BFA99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4877C2-31AC-43D8-8A57-649F20E37AB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EF93E7-D2DA-42FA-9980-A133F7A200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08566F-A029-4F75-856F-283BEA4DA2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08D7E2-C665-4986-897C-82A3DB885C4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369D55-B300-41E6-B32E-4D8BDC34E48C}"/>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8" name="Footer Placeholder 7">
            <a:extLst>
              <a:ext uri="{FF2B5EF4-FFF2-40B4-BE49-F238E27FC236}">
                <a16:creationId xmlns:a16="http://schemas.microsoft.com/office/drawing/2014/main" id="{B1EF60B3-5CFF-4408-97AB-63AE9ABC1A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29A254-6FF5-4B87-A1D2-E72A7FE0CE9F}"/>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892603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A5F08-0833-4303-8C56-B721818C73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471CB1-057D-42F7-A332-9A1B8B8D31A1}"/>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4" name="Footer Placeholder 3">
            <a:extLst>
              <a:ext uri="{FF2B5EF4-FFF2-40B4-BE49-F238E27FC236}">
                <a16:creationId xmlns:a16="http://schemas.microsoft.com/office/drawing/2014/main" id="{881CC8DE-E25C-43BF-8BB1-DE6EAE02AD0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89032-76A4-4328-93F7-6A1CA62E60EF}"/>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1441301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C64AF1-2153-4722-9CDD-D879560B8F8A}"/>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3" name="Footer Placeholder 2">
            <a:extLst>
              <a:ext uri="{FF2B5EF4-FFF2-40B4-BE49-F238E27FC236}">
                <a16:creationId xmlns:a16="http://schemas.microsoft.com/office/drawing/2014/main" id="{FAFA05ED-7AB9-4742-93FE-D70B8F31C3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9BFD29-891D-472C-B15A-29429B4193DC}"/>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3738017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345A6-137C-4C99-96B4-918228641F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95D2C9-C4BE-4F0A-8640-9D5FDDA33B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F14369-0BEC-4068-86B6-E47DDA29C3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8F5508-E977-484C-A7EB-FB773226BAD7}"/>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6" name="Footer Placeholder 5">
            <a:extLst>
              <a:ext uri="{FF2B5EF4-FFF2-40B4-BE49-F238E27FC236}">
                <a16:creationId xmlns:a16="http://schemas.microsoft.com/office/drawing/2014/main" id="{AA9D62DA-87C2-4497-B613-541BCDED99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BD9A71-8A36-4E86-922F-6B2C789BD645}"/>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1897660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639DA-048C-4823-B38A-94BBB1B7FF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075831-A460-4B0E-B347-4380FB72D1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3326F0-90D3-4906-8BE4-C06E22201E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1B5435-223E-43F1-844E-8A458EFD2F71}"/>
              </a:ext>
            </a:extLst>
          </p:cNvPr>
          <p:cNvSpPr>
            <a:spLocks noGrp="1"/>
          </p:cNvSpPr>
          <p:nvPr>
            <p:ph type="dt" sz="half" idx="10"/>
          </p:nvPr>
        </p:nvSpPr>
        <p:spPr/>
        <p:txBody>
          <a:bodyPr/>
          <a:lstStyle/>
          <a:p>
            <a:fld id="{F5A4D253-B2EE-41DC-8B7B-D5CAD74F0873}" type="datetimeFigureOut">
              <a:rPr lang="en-US" smtClean="0"/>
              <a:t>8/19/2022</a:t>
            </a:fld>
            <a:endParaRPr lang="en-US"/>
          </a:p>
        </p:txBody>
      </p:sp>
      <p:sp>
        <p:nvSpPr>
          <p:cNvPr id="6" name="Footer Placeholder 5">
            <a:extLst>
              <a:ext uri="{FF2B5EF4-FFF2-40B4-BE49-F238E27FC236}">
                <a16:creationId xmlns:a16="http://schemas.microsoft.com/office/drawing/2014/main" id="{8AD4F595-A1D6-40C9-B034-B8CD6FEA6E8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AA49D8-4183-4A7D-9087-C9FB38FA3960}"/>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2084322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8C848D-0811-4806-9C41-74AF0B3C4D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F00CEE9-482B-4400-A7BC-A857619322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05EB63-F793-4F9F-AC27-CEE650A33F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A4D253-B2EE-41DC-8B7B-D5CAD74F0873}" type="datetimeFigureOut">
              <a:rPr lang="en-US" smtClean="0"/>
              <a:t>8/19/2022</a:t>
            </a:fld>
            <a:endParaRPr lang="en-US"/>
          </a:p>
        </p:txBody>
      </p:sp>
      <p:sp>
        <p:nvSpPr>
          <p:cNvPr id="5" name="Footer Placeholder 4">
            <a:extLst>
              <a:ext uri="{FF2B5EF4-FFF2-40B4-BE49-F238E27FC236}">
                <a16:creationId xmlns:a16="http://schemas.microsoft.com/office/drawing/2014/main" id="{A2AE93E1-3D72-4845-A62B-D78631E01A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8B15952-946D-4C68-B0B4-DEF4E9BE54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422D9F-9095-4241-B76F-62BAA6F7E826}" type="slidenum">
              <a:rPr lang="en-US" smtClean="0"/>
              <a:t>‹#›</a:t>
            </a:fld>
            <a:endParaRPr lang="en-US"/>
          </a:p>
        </p:txBody>
      </p:sp>
    </p:spTree>
    <p:extLst>
      <p:ext uri="{BB962C8B-B14F-4D97-AF65-F5344CB8AC3E}">
        <p14:creationId xmlns:p14="http://schemas.microsoft.com/office/powerpoint/2010/main" val="4027605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25857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3.xml"/><Relationship Id="rId1" Type="http://schemas.openxmlformats.org/officeDocument/2006/relationships/video" Target="https://www.youtube.com/embed/4-tcKYx24aA?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TRAUMA</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p:txBody>
      </p:sp>
    </p:spTree>
    <p:extLst>
      <p:ext uri="{BB962C8B-B14F-4D97-AF65-F5344CB8AC3E}">
        <p14:creationId xmlns:p14="http://schemas.microsoft.com/office/powerpoint/2010/main" val="2058453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Key Takeaways from the Article</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dirty="0">
                <a:latin typeface="Calibri" panose="020F0502020204030204" pitchFamily="34" charset="0"/>
                <a:cs typeface="Calibri" panose="020F0502020204030204" pitchFamily="34" charset="0"/>
              </a:rPr>
              <a:t>Among participants (recent rape victims), memory deficits were common two weeks after the assault but improved over time.</a:t>
            </a:r>
          </a:p>
          <a:p>
            <a:r>
              <a:rPr lang="en-US" dirty="0">
                <a:solidFill>
                  <a:srgbClr val="13294B"/>
                </a:solidFill>
                <a:latin typeface="Calibri" panose="020F0502020204030204" pitchFamily="34" charset="0"/>
                <a:ea typeface="Calibri" charset="0"/>
                <a:cs typeface="Calibri" panose="020F0502020204030204" pitchFamily="34" charset="0"/>
              </a:rPr>
              <a:t>Trauma-related memory failures were not explained by the Ordinary Forgetting Model or the Psychopathology Model.</a:t>
            </a:r>
          </a:p>
          <a:p>
            <a:r>
              <a:rPr lang="en-US" dirty="0">
                <a:solidFill>
                  <a:srgbClr val="13294B"/>
                </a:solidFill>
                <a:latin typeface="Calibri" panose="020F0502020204030204" pitchFamily="34" charset="0"/>
                <a:ea typeface="Calibri" charset="0"/>
                <a:cs typeface="Calibri" panose="020F0502020204030204" pitchFamily="34" charset="0"/>
              </a:rPr>
              <a:t>Information-Processing Model fared better.</a:t>
            </a:r>
          </a:p>
          <a:p>
            <a:r>
              <a:rPr lang="en-US" dirty="0">
                <a:solidFill>
                  <a:srgbClr val="13294B"/>
                </a:solidFill>
                <a:latin typeface="Calibri" panose="020F0502020204030204" pitchFamily="34" charset="0"/>
                <a:ea typeface="Calibri" charset="0"/>
                <a:cs typeface="Calibri" panose="020F0502020204030204" pitchFamily="34" charset="0"/>
              </a:rPr>
              <a:t>Studying the effects of trauma on humans is not easy.</a:t>
            </a:r>
          </a:p>
        </p:txBody>
      </p:sp>
    </p:spTree>
    <p:extLst>
      <p:ext uri="{BB962C8B-B14F-4D97-AF65-F5344CB8AC3E}">
        <p14:creationId xmlns:p14="http://schemas.microsoft.com/office/powerpoint/2010/main" val="1274627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Bad Science?</a:t>
            </a:r>
          </a:p>
        </p:txBody>
      </p:sp>
      <p:pic>
        <p:nvPicPr>
          <p:cNvPr id="4" name="Content Placeholder 6" descr="The Bad Science Behind Campus Response to Sexual Assault.&#10;Assertions about how trauma physiologically impedes the ability to resist or coherently remember assault have greatly undermined defense against assault allegations. But science offers little support for these claims.&#10;Emily Yoffe, September 8, 2017">
            <a:extLst>
              <a:ext uri="{FF2B5EF4-FFF2-40B4-BE49-F238E27FC236}">
                <a16:creationId xmlns:a16="http://schemas.microsoft.com/office/drawing/2014/main" id="{D328D53B-FE2B-44B8-AD6E-CD783C3473BD}"/>
              </a:ext>
            </a:extLst>
          </p:cNvPr>
          <p:cNvPicPr>
            <a:picLocks noChangeAspect="1"/>
          </p:cNvPicPr>
          <p:nvPr/>
        </p:nvPicPr>
        <p:blipFill>
          <a:blip r:embed="rId3"/>
          <a:srcRect l="-1116" t="481" r="6401" b="-481"/>
          <a:stretch>
            <a:fillRect/>
          </a:stretch>
        </p:blipFill>
        <p:spPr>
          <a:xfrm>
            <a:off x="2114981" y="1417638"/>
            <a:ext cx="7962038" cy="389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8745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Limitations</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dirty="0">
                <a:latin typeface="Calibri" panose="020F0502020204030204" pitchFamily="34" charset="0"/>
                <a:cs typeface="Calibri" panose="020F0502020204030204" pitchFamily="34" charset="0"/>
              </a:rPr>
              <a:t>Richard McNally (</a:t>
            </a:r>
            <a:r>
              <a:rPr lang="en-US" i="1" dirty="0">
                <a:latin typeface="Calibri" panose="020F0502020204030204" pitchFamily="34" charset="0"/>
                <a:cs typeface="Calibri" panose="020F0502020204030204" pitchFamily="34" charset="0"/>
              </a:rPr>
              <a:t>Remembering Trauma</a:t>
            </a:r>
            <a:r>
              <a:rPr lang="en-US" dirty="0">
                <a:latin typeface="Calibri" panose="020F0502020204030204" pitchFamily="34" charset="0"/>
                <a:cs typeface="Calibri" panose="020F0502020204030204" pitchFamily="34" charset="0"/>
              </a:rPr>
              <a:t>): Extreme stress can actually improve memory.</a:t>
            </a:r>
          </a:p>
          <a:p>
            <a:r>
              <a:rPr lang="en-US" dirty="0">
                <a:solidFill>
                  <a:srgbClr val="13294B"/>
                </a:solidFill>
                <a:latin typeface="Calibri" panose="020F0502020204030204" pitchFamily="34" charset="0"/>
                <a:ea typeface="Calibri" charset="0"/>
                <a:cs typeface="Calibri" panose="020F0502020204030204" pitchFamily="34" charset="0"/>
              </a:rPr>
              <a:t>Tonic immobility (playing dead): significant study in animals; difficult to study to the same degree in humans (for obvious ethical reasons)</a:t>
            </a:r>
          </a:p>
        </p:txBody>
      </p:sp>
    </p:spTree>
    <p:extLst>
      <p:ext uri="{BB962C8B-B14F-4D97-AF65-F5344CB8AC3E}">
        <p14:creationId xmlns:p14="http://schemas.microsoft.com/office/powerpoint/2010/main" val="4080412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Application</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514350" indent="-514350">
              <a:buFont typeface="+mj-lt"/>
              <a:buAutoNum type="arabicPeriod"/>
            </a:pPr>
            <a:r>
              <a:rPr lang="en-US" sz="2800" dirty="0">
                <a:latin typeface="Calibri" panose="020F0502020204030204" pitchFamily="34" charset="0"/>
                <a:cs typeface="Calibri" panose="020F0502020204030204" pitchFamily="34" charset="0"/>
              </a:rPr>
              <a:t>Neurobiological effects </a:t>
            </a:r>
            <a:r>
              <a:rPr lang="en-US" sz="2800" i="1" dirty="0">
                <a:latin typeface="Calibri" panose="020F0502020204030204" pitchFamily="34" charset="0"/>
                <a:cs typeface="Calibri" panose="020F0502020204030204" pitchFamily="34" charset="0"/>
              </a:rPr>
              <a:t>might</a:t>
            </a:r>
            <a:r>
              <a:rPr lang="en-US" sz="2800" dirty="0">
                <a:latin typeface="Calibri" panose="020F0502020204030204" pitchFamily="34" charset="0"/>
                <a:cs typeface="Calibri" panose="020F0502020204030204" pitchFamily="34" charset="0"/>
              </a:rPr>
              <a:t> lead to flat affect or strange emotions or emotional swings. </a:t>
            </a:r>
          </a:p>
          <a:p>
            <a:pPr marL="514350" indent="-514350">
              <a:buFont typeface="+mj-lt"/>
              <a:buAutoNum type="arabicPeriod"/>
            </a:pPr>
            <a:r>
              <a:rPr lang="en-US" sz="2800" dirty="0">
                <a:latin typeface="Calibri" panose="020F0502020204030204" pitchFamily="34" charset="0"/>
                <a:cs typeface="Calibri" panose="020F0502020204030204" pitchFamily="34" charset="0"/>
              </a:rPr>
              <a:t>Neurobiological effects </a:t>
            </a:r>
            <a:r>
              <a:rPr lang="en-US" sz="2800" i="1" dirty="0">
                <a:latin typeface="Calibri" panose="020F0502020204030204" pitchFamily="34" charset="0"/>
                <a:cs typeface="Calibri" panose="020F0502020204030204" pitchFamily="34" charset="0"/>
              </a:rPr>
              <a:t>might</a:t>
            </a:r>
            <a:r>
              <a:rPr lang="en-US" sz="2800" dirty="0">
                <a:latin typeface="Calibri" panose="020F0502020204030204" pitchFamily="34" charset="0"/>
                <a:cs typeface="Calibri" panose="020F0502020204030204" pitchFamily="34" charset="0"/>
              </a:rPr>
              <a:t> make memory recall difficult, especially in close proximity to the event.</a:t>
            </a:r>
          </a:p>
          <a:p>
            <a:pPr marL="514350" indent="-514350">
              <a:buFont typeface="+mj-lt"/>
              <a:buAutoNum type="arabicPeriod"/>
            </a:pPr>
            <a:r>
              <a:rPr lang="en-US" sz="2800" dirty="0">
                <a:latin typeface="Calibri" panose="020F0502020204030204" pitchFamily="34" charset="0"/>
                <a:cs typeface="Calibri" panose="020F0502020204030204" pitchFamily="34" charset="0"/>
              </a:rPr>
              <a:t>Memory recall </a:t>
            </a:r>
            <a:r>
              <a:rPr lang="en-US" sz="2800" i="1" dirty="0">
                <a:latin typeface="Calibri" panose="020F0502020204030204" pitchFamily="34" charset="0"/>
                <a:cs typeface="Calibri" panose="020F0502020204030204" pitchFamily="34" charset="0"/>
              </a:rPr>
              <a:t>might</a:t>
            </a:r>
            <a:r>
              <a:rPr lang="en-US" sz="2800" dirty="0">
                <a:latin typeface="Calibri" panose="020F0502020204030204" pitchFamily="34" charset="0"/>
                <a:cs typeface="Calibri" panose="020F0502020204030204" pitchFamily="34" charset="0"/>
              </a:rPr>
              <a:t> improve over time.</a:t>
            </a:r>
          </a:p>
          <a:p>
            <a:pPr marL="514350" indent="-514350">
              <a:buFont typeface="+mj-lt"/>
              <a:buAutoNum type="arabicPeriod"/>
            </a:pPr>
            <a:r>
              <a:rPr lang="en-US" sz="2800" dirty="0">
                <a:latin typeface="Calibri" panose="020F0502020204030204" pitchFamily="34" charset="0"/>
                <a:cs typeface="Calibri" panose="020F0502020204030204" pitchFamily="34" charset="0"/>
              </a:rPr>
              <a:t>Essentially, we should not jump to conclusions simply because someone has difficulty recalling information or acts in an unusual manner during an interview or a hearing. (But this should be our approach to everyone.)</a:t>
            </a:r>
          </a:p>
        </p:txBody>
      </p:sp>
    </p:spTree>
    <p:extLst>
      <p:ext uri="{BB962C8B-B14F-4D97-AF65-F5344CB8AC3E}">
        <p14:creationId xmlns:p14="http://schemas.microsoft.com/office/powerpoint/2010/main" val="1311232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What this does NOT mean</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a:spcAft>
                <a:spcPts val="600"/>
              </a:spcAft>
            </a:pPr>
            <a:r>
              <a:rPr lang="en-US" sz="2800" dirty="0">
                <a:latin typeface="Calibri" panose="020F0502020204030204" pitchFamily="34" charset="0"/>
                <a:cs typeface="Calibri" panose="020F0502020204030204" pitchFamily="34" charset="0"/>
              </a:rPr>
              <a:t>That trauma </a:t>
            </a:r>
            <a:r>
              <a:rPr lang="en-US" sz="2800" i="1" dirty="0">
                <a:latin typeface="Calibri" panose="020F0502020204030204" pitchFamily="34" charset="0"/>
                <a:cs typeface="Calibri" panose="020F0502020204030204" pitchFamily="34" charset="0"/>
              </a:rPr>
              <a:t>may</a:t>
            </a:r>
            <a:r>
              <a:rPr lang="en-US" sz="2800" dirty="0">
                <a:latin typeface="Calibri" panose="020F0502020204030204" pitchFamily="34" charset="0"/>
                <a:cs typeface="Calibri" panose="020F0502020204030204" pitchFamily="34" charset="0"/>
              </a:rPr>
              <a:t> impact memory does not mean that someone who cannot recall critical information must have experienced trauma.</a:t>
            </a:r>
          </a:p>
          <a:p>
            <a:pPr>
              <a:spcAft>
                <a:spcPts val="600"/>
              </a:spcAft>
            </a:pPr>
            <a:r>
              <a:rPr lang="en-US" sz="2800" dirty="0">
                <a:latin typeface="Calibri" panose="020F0502020204030204" pitchFamily="34" charset="0"/>
                <a:cs typeface="Calibri" panose="020F0502020204030204" pitchFamily="34" charset="0"/>
              </a:rPr>
              <a:t>That trauma </a:t>
            </a:r>
            <a:r>
              <a:rPr lang="en-US" sz="2800" i="1" dirty="0">
                <a:latin typeface="Calibri" panose="020F0502020204030204" pitchFamily="34" charset="0"/>
                <a:cs typeface="Calibri" panose="020F0502020204030204" pitchFamily="34" charset="0"/>
              </a:rPr>
              <a:t>may</a:t>
            </a:r>
            <a:r>
              <a:rPr lang="en-US" sz="2800" dirty="0">
                <a:latin typeface="Calibri" panose="020F0502020204030204" pitchFamily="34" charset="0"/>
                <a:cs typeface="Calibri" panose="020F0502020204030204" pitchFamily="34" charset="0"/>
              </a:rPr>
              <a:t> cause someone to act or react in unusual or confusing ways does not mean that someone whose described behavior does not make sense, given what else we know, must have experienced trauma.</a:t>
            </a:r>
          </a:p>
          <a:p>
            <a:pPr>
              <a:spcAft>
                <a:spcPts val="600"/>
              </a:spcAft>
            </a:pPr>
            <a:r>
              <a:rPr lang="en-US" sz="2800" dirty="0">
                <a:latin typeface="Calibri" panose="020F0502020204030204" pitchFamily="34" charset="0"/>
                <a:cs typeface="Calibri" panose="020F0502020204030204" pitchFamily="34" charset="0"/>
              </a:rPr>
              <a:t>That someone may, or indeed has, experienced trauma does not mean that a policy violation has occurred.</a:t>
            </a:r>
          </a:p>
        </p:txBody>
      </p:sp>
    </p:spTree>
    <p:extLst>
      <p:ext uri="{BB962C8B-B14F-4D97-AF65-F5344CB8AC3E}">
        <p14:creationId xmlns:p14="http://schemas.microsoft.com/office/powerpoint/2010/main" val="3043850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16020"/>
            <a:ext cx="11417212" cy="1143000"/>
          </a:xfrm>
          <a:prstGeom prst="rect">
            <a:avLst/>
          </a:prstGeom>
        </p:spPr>
        <p:txBody>
          <a:bodyPr/>
          <a:lstStyle/>
          <a:p>
            <a:r>
              <a:rPr lang="en-US" b="1" dirty="0">
                <a:solidFill>
                  <a:srgbClr val="13294B"/>
                </a:solidFill>
                <a:latin typeface="Georgia" charset="0"/>
                <a:ea typeface="Georgia" charset="0"/>
                <a:cs typeface="Georgia" charset="0"/>
              </a:rPr>
              <a:t>Trauma-Informed Interviewing</a:t>
            </a:r>
          </a:p>
        </p:txBody>
      </p:sp>
      <p:pic>
        <p:nvPicPr>
          <p:cNvPr id="4" name="Online Media 3" title="Trauma and the Brain">
            <a:hlinkClick r:id="" action="ppaction://media"/>
            <a:extLst>
              <a:ext uri="{FF2B5EF4-FFF2-40B4-BE49-F238E27FC236}">
                <a16:creationId xmlns:a16="http://schemas.microsoft.com/office/drawing/2014/main" id="{4A29F7BE-2399-420A-A6A3-9AB6E5B31BC3}"/>
              </a:ext>
            </a:extLst>
          </p:cNvPr>
          <p:cNvPicPr>
            <a:picLocks noRot="1" noChangeAspect="1"/>
          </p:cNvPicPr>
          <p:nvPr>
            <a:videoFile r:link="rId1"/>
          </p:nvPr>
        </p:nvPicPr>
        <p:blipFill>
          <a:blip r:embed="rId3"/>
          <a:stretch>
            <a:fillRect/>
          </a:stretch>
        </p:blipFill>
        <p:spPr>
          <a:xfrm>
            <a:off x="1697439" y="674255"/>
            <a:ext cx="8797122" cy="4948381"/>
          </a:xfrm>
          <a:prstGeom prst="rect">
            <a:avLst/>
          </a:prstGeom>
        </p:spPr>
      </p:pic>
    </p:spTree>
    <p:extLst>
      <p:ext uri="{BB962C8B-B14F-4D97-AF65-F5344CB8AC3E}">
        <p14:creationId xmlns:p14="http://schemas.microsoft.com/office/powerpoint/2010/main" val="35295869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emeILtemplates">
  <a:themeElements>
    <a:clrScheme name="Custom 3">
      <a:dk1>
        <a:srgbClr val="131F33"/>
      </a:dk1>
      <a:lt1>
        <a:srgbClr val="FFFFFF"/>
      </a:lt1>
      <a:dk2>
        <a:srgbClr val="FA6300"/>
      </a:dk2>
      <a:lt2>
        <a:srgbClr val="FAFAFA"/>
      </a:lt2>
      <a:accent1>
        <a:srgbClr val="131F33"/>
      </a:accent1>
      <a:accent2>
        <a:srgbClr val="FA6300"/>
      </a:accent2>
      <a:accent3>
        <a:srgbClr val="555555"/>
      </a:accent3>
      <a:accent4>
        <a:srgbClr val="888888"/>
      </a:accent4>
      <a:accent5>
        <a:srgbClr val="4BACC6"/>
      </a:accent5>
      <a:accent6>
        <a:srgbClr val="F79646"/>
      </a:accent6>
      <a:hlink>
        <a:srgbClr val="666666"/>
      </a:hlink>
      <a:folHlink>
        <a:srgbClr val="AAAAAA"/>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ILtemplates" id="{6EC0D3B8-D00B-9A47-9A8C-D7EB10692958}" vid="{653600DB-8A06-0545-A332-28A5B2E8376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264</Words>
  <Application>Microsoft Office PowerPoint</Application>
  <PresentationFormat>Widescreen</PresentationFormat>
  <Paragraphs>21</Paragraphs>
  <Slides>7</Slides>
  <Notes>1</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Calibri</vt:lpstr>
      <vt:lpstr>Calibri Light</vt:lpstr>
      <vt:lpstr>Georgia</vt:lpstr>
      <vt:lpstr>Office Theme</vt:lpstr>
      <vt:lpstr>ThemeILtemplates</vt:lpstr>
      <vt:lpstr>TRAUMA</vt:lpstr>
      <vt:lpstr>Key Takeaways from the Article</vt:lpstr>
      <vt:lpstr>Bad Science?</vt:lpstr>
      <vt:lpstr>Limitations</vt:lpstr>
      <vt:lpstr>Application</vt:lpstr>
      <vt:lpstr>What this does NOT mean</vt:lpstr>
      <vt:lpstr>Trauma-Informed Interviewing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Brown, Justin</dc:creator>
  <cp:lastModifiedBy>Justin Brown</cp:lastModifiedBy>
  <cp:revision>16</cp:revision>
  <cp:lastPrinted>2019-08-22T03:31:50Z</cp:lastPrinted>
  <dcterms:created xsi:type="dcterms:W3CDTF">2019-08-21T18:02:54Z</dcterms:created>
  <dcterms:modified xsi:type="dcterms:W3CDTF">2022-08-19T11:27:10Z</dcterms:modified>
</cp:coreProperties>
</file>