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3"/>
  </p:notesMasterIdLst>
  <p:sldIdLst>
    <p:sldId id="256" r:id="rId2"/>
    <p:sldId id="259" r:id="rId3"/>
    <p:sldId id="281" r:id="rId4"/>
    <p:sldId id="286" r:id="rId5"/>
    <p:sldId id="283" r:id="rId6"/>
    <p:sldId id="287" r:id="rId7"/>
    <p:sldId id="288" r:id="rId8"/>
    <p:sldId id="257" r:id="rId9"/>
    <p:sldId id="258" r:id="rId10"/>
    <p:sldId id="284" r:id="rId11"/>
    <p:sldId id="263" r:id="rId12"/>
    <p:sldId id="265" r:id="rId13"/>
    <p:sldId id="261" r:id="rId14"/>
    <p:sldId id="270" r:id="rId15"/>
    <p:sldId id="269" r:id="rId16"/>
    <p:sldId id="277" r:id="rId17"/>
    <p:sldId id="271" r:id="rId18"/>
    <p:sldId id="272" r:id="rId19"/>
    <p:sldId id="275" r:id="rId20"/>
    <p:sldId id="285" r:id="rId21"/>
    <p:sldId id="279"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753"/>
    <p:restoredTop sz="94467"/>
  </p:normalViewPr>
  <p:slideViewPr>
    <p:cSldViewPr snapToGrid="0" snapToObjects="1">
      <p:cViewPr varScale="1">
        <p:scale>
          <a:sx n="51" d="100"/>
          <a:sy n="51" d="100"/>
        </p:scale>
        <p:origin x="1080" y="4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1508863-7F0B-1F44-84FF-C61EB55C03E8}" type="datetimeFigureOut">
              <a:rPr lang="en-US" smtClean="0"/>
              <a:t>8/9/2023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D1A99BC-4152-0444-A30F-E500C7A0F605}" type="slidenum">
              <a:rPr lang="en-US" smtClean="0"/>
              <a:t>‹#›</a:t>
            </a:fld>
            <a:endParaRPr lang="en-US"/>
          </a:p>
        </p:txBody>
      </p:sp>
    </p:spTree>
    <p:extLst>
      <p:ext uri="{BB962C8B-B14F-4D97-AF65-F5344CB8AC3E}">
        <p14:creationId xmlns:p14="http://schemas.microsoft.com/office/powerpoint/2010/main" val="34893343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5"/>
          </p:nvPr>
        </p:nvSpPr>
        <p:spPr/>
        <p:txBody>
          <a:bodyPr/>
          <a:lstStyle/>
          <a:p>
            <a:fld id="{4D1A99BC-4152-0444-A30F-E500C7A0F605}" type="slidenum">
              <a:rPr lang="en-US" smtClean="0"/>
              <a:t>2</a:t>
            </a:fld>
            <a:endParaRPr lang="en-US"/>
          </a:p>
        </p:txBody>
      </p:sp>
    </p:spTree>
    <p:extLst>
      <p:ext uri="{BB962C8B-B14F-4D97-AF65-F5344CB8AC3E}">
        <p14:creationId xmlns:p14="http://schemas.microsoft.com/office/powerpoint/2010/main" val="3637944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5"/>
          </p:nvPr>
        </p:nvSpPr>
        <p:spPr/>
        <p:txBody>
          <a:bodyPr/>
          <a:lstStyle/>
          <a:p>
            <a:fld id="{4D1A99BC-4152-0444-A30F-E500C7A0F605}" type="slidenum">
              <a:rPr lang="en-US" smtClean="0"/>
              <a:t>9</a:t>
            </a:fld>
            <a:endParaRPr lang="en-US"/>
          </a:p>
        </p:txBody>
      </p:sp>
    </p:spTree>
    <p:extLst>
      <p:ext uri="{BB962C8B-B14F-4D97-AF65-F5344CB8AC3E}">
        <p14:creationId xmlns:p14="http://schemas.microsoft.com/office/powerpoint/2010/main" val="16100803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D1A99BC-4152-0444-A30F-E500C7A0F605}" type="slidenum">
              <a:rPr lang="en-US" smtClean="0"/>
              <a:t>13</a:t>
            </a:fld>
            <a:endParaRPr lang="en-US"/>
          </a:p>
        </p:txBody>
      </p:sp>
    </p:spTree>
    <p:extLst>
      <p:ext uri="{BB962C8B-B14F-4D97-AF65-F5344CB8AC3E}">
        <p14:creationId xmlns:p14="http://schemas.microsoft.com/office/powerpoint/2010/main" val="880410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D1A99BC-4152-0444-A30F-E500C7A0F605}" type="slidenum">
              <a:rPr lang="en-US" smtClean="0"/>
              <a:t>18</a:t>
            </a:fld>
            <a:endParaRPr lang="en-US"/>
          </a:p>
        </p:txBody>
      </p:sp>
    </p:spTree>
    <p:extLst>
      <p:ext uri="{BB962C8B-B14F-4D97-AF65-F5344CB8AC3E}">
        <p14:creationId xmlns:p14="http://schemas.microsoft.com/office/powerpoint/2010/main" val="461144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D1A99BC-4152-0444-A30F-E500C7A0F605}" type="slidenum">
              <a:rPr lang="en-US" smtClean="0"/>
              <a:t>19</a:t>
            </a:fld>
            <a:endParaRPr lang="en-US"/>
          </a:p>
        </p:txBody>
      </p:sp>
    </p:spTree>
    <p:extLst>
      <p:ext uri="{BB962C8B-B14F-4D97-AF65-F5344CB8AC3E}">
        <p14:creationId xmlns:p14="http://schemas.microsoft.com/office/powerpoint/2010/main" val="34634544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EC1B68-BF8F-9743-8402-284A8AF0CCE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CEE80F9-71C0-394C-8BBA-019F1A32524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AF7C3DE-F42E-2941-ACA5-36B6A746B7A8}"/>
              </a:ext>
            </a:extLst>
          </p:cNvPr>
          <p:cNvSpPr>
            <a:spLocks noGrp="1"/>
          </p:cNvSpPr>
          <p:nvPr>
            <p:ph type="dt" sz="half" idx="10"/>
          </p:nvPr>
        </p:nvSpPr>
        <p:spPr/>
        <p:txBody>
          <a:bodyPr/>
          <a:lstStyle/>
          <a:p>
            <a:fld id="{F894F831-2A20-7B41-B37A-49E721F15F5B}" type="datetimeFigureOut">
              <a:rPr lang="en-US" smtClean="0"/>
              <a:t>8/9/2023</a:t>
            </a:fld>
            <a:endParaRPr lang="en-US"/>
          </a:p>
        </p:txBody>
      </p:sp>
      <p:sp>
        <p:nvSpPr>
          <p:cNvPr id="5" name="Footer Placeholder 4">
            <a:extLst>
              <a:ext uri="{FF2B5EF4-FFF2-40B4-BE49-F238E27FC236}">
                <a16:creationId xmlns:a16="http://schemas.microsoft.com/office/drawing/2014/main" id="{DBC1022F-20B0-B742-946A-7286817298A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B6E1BBA-981D-B54B-B861-7B20A6E73C3B}"/>
              </a:ext>
            </a:extLst>
          </p:cNvPr>
          <p:cNvSpPr>
            <a:spLocks noGrp="1"/>
          </p:cNvSpPr>
          <p:nvPr>
            <p:ph type="sldNum" sz="quarter" idx="12"/>
          </p:nvPr>
        </p:nvSpPr>
        <p:spPr/>
        <p:txBody>
          <a:bodyPr/>
          <a:lstStyle/>
          <a:p>
            <a:fld id="{235AA5C6-4B43-6549-96E1-A3E526BD0601}" type="slidenum">
              <a:rPr lang="en-US" smtClean="0"/>
              <a:t>‹#›</a:t>
            </a:fld>
            <a:endParaRPr lang="en-US"/>
          </a:p>
        </p:txBody>
      </p:sp>
    </p:spTree>
    <p:extLst>
      <p:ext uri="{BB962C8B-B14F-4D97-AF65-F5344CB8AC3E}">
        <p14:creationId xmlns:p14="http://schemas.microsoft.com/office/powerpoint/2010/main" val="18758041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6C24FA-8728-2847-844D-EA7512AE957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79E1BBD-29DC-8145-ACEE-D7D0C739444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B8D0D3B-23DC-5546-B62D-B6E0942D63FD}"/>
              </a:ext>
            </a:extLst>
          </p:cNvPr>
          <p:cNvSpPr>
            <a:spLocks noGrp="1"/>
          </p:cNvSpPr>
          <p:nvPr>
            <p:ph type="dt" sz="half" idx="10"/>
          </p:nvPr>
        </p:nvSpPr>
        <p:spPr/>
        <p:txBody>
          <a:bodyPr/>
          <a:lstStyle/>
          <a:p>
            <a:fld id="{F894F831-2A20-7B41-B37A-49E721F15F5B}" type="datetimeFigureOut">
              <a:rPr lang="en-US" smtClean="0"/>
              <a:t>8/9/2023</a:t>
            </a:fld>
            <a:endParaRPr lang="en-US"/>
          </a:p>
        </p:txBody>
      </p:sp>
      <p:sp>
        <p:nvSpPr>
          <p:cNvPr id="5" name="Footer Placeholder 4">
            <a:extLst>
              <a:ext uri="{FF2B5EF4-FFF2-40B4-BE49-F238E27FC236}">
                <a16:creationId xmlns:a16="http://schemas.microsoft.com/office/drawing/2014/main" id="{EAE14DA5-C3BC-E74E-8D23-CC849259112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BEC62EF-39E5-6C4E-A21F-6E63A2253D17}"/>
              </a:ext>
            </a:extLst>
          </p:cNvPr>
          <p:cNvSpPr>
            <a:spLocks noGrp="1"/>
          </p:cNvSpPr>
          <p:nvPr>
            <p:ph type="sldNum" sz="quarter" idx="12"/>
          </p:nvPr>
        </p:nvSpPr>
        <p:spPr/>
        <p:txBody>
          <a:bodyPr/>
          <a:lstStyle/>
          <a:p>
            <a:fld id="{235AA5C6-4B43-6549-96E1-A3E526BD0601}" type="slidenum">
              <a:rPr lang="en-US" smtClean="0"/>
              <a:t>‹#›</a:t>
            </a:fld>
            <a:endParaRPr lang="en-US"/>
          </a:p>
        </p:txBody>
      </p:sp>
    </p:spTree>
    <p:extLst>
      <p:ext uri="{BB962C8B-B14F-4D97-AF65-F5344CB8AC3E}">
        <p14:creationId xmlns:p14="http://schemas.microsoft.com/office/powerpoint/2010/main" val="15390798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578C67E-CBC4-4949-A5B0-6A25D8AED1E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A3EA2A6-8B1B-FC4F-8ED4-5F81454814F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C7031A2-2748-224A-A43D-90A9889BA6A7}"/>
              </a:ext>
            </a:extLst>
          </p:cNvPr>
          <p:cNvSpPr>
            <a:spLocks noGrp="1"/>
          </p:cNvSpPr>
          <p:nvPr>
            <p:ph type="dt" sz="half" idx="10"/>
          </p:nvPr>
        </p:nvSpPr>
        <p:spPr/>
        <p:txBody>
          <a:bodyPr/>
          <a:lstStyle/>
          <a:p>
            <a:fld id="{F894F831-2A20-7B41-B37A-49E721F15F5B}" type="datetimeFigureOut">
              <a:rPr lang="en-US" smtClean="0"/>
              <a:t>8/9/2023</a:t>
            </a:fld>
            <a:endParaRPr lang="en-US"/>
          </a:p>
        </p:txBody>
      </p:sp>
      <p:sp>
        <p:nvSpPr>
          <p:cNvPr id="5" name="Footer Placeholder 4">
            <a:extLst>
              <a:ext uri="{FF2B5EF4-FFF2-40B4-BE49-F238E27FC236}">
                <a16:creationId xmlns:a16="http://schemas.microsoft.com/office/drawing/2014/main" id="{62BFA5CF-EE55-6846-921D-4EDB40C7BE1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6FE799B-20FC-7B47-80FB-EFA0FC9B6A65}"/>
              </a:ext>
            </a:extLst>
          </p:cNvPr>
          <p:cNvSpPr>
            <a:spLocks noGrp="1"/>
          </p:cNvSpPr>
          <p:nvPr>
            <p:ph type="sldNum" sz="quarter" idx="12"/>
          </p:nvPr>
        </p:nvSpPr>
        <p:spPr/>
        <p:txBody>
          <a:bodyPr/>
          <a:lstStyle/>
          <a:p>
            <a:fld id="{235AA5C6-4B43-6549-96E1-A3E526BD0601}" type="slidenum">
              <a:rPr lang="en-US" smtClean="0"/>
              <a:t>‹#›</a:t>
            </a:fld>
            <a:endParaRPr lang="en-US"/>
          </a:p>
        </p:txBody>
      </p:sp>
    </p:spTree>
    <p:extLst>
      <p:ext uri="{BB962C8B-B14F-4D97-AF65-F5344CB8AC3E}">
        <p14:creationId xmlns:p14="http://schemas.microsoft.com/office/powerpoint/2010/main" val="29497760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A1DA1D-4327-B845-A055-E179ADBCA5C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2EA85FF-5579-C244-BB91-4462BC0306E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FD630D4-9A4C-E64F-922C-338721BB8495}"/>
              </a:ext>
            </a:extLst>
          </p:cNvPr>
          <p:cNvSpPr>
            <a:spLocks noGrp="1"/>
          </p:cNvSpPr>
          <p:nvPr>
            <p:ph type="dt" sz="half" idx="10"/>
          </p:nvPr>
        </p:nvSpPr>
        <p:spPr/>
        <p:txBody>
          <a:bodyPr/>
          <a:lstStyle/>
          <a:p>
            <a:fld id="{F894F831-2A20-7B41-B37A-49E721F15F5B}" type="datetimeFigureOut">
              <a:rPr lang="en-US" smtClean="0"/>
              <a:t>8/9/2023</a:t>
            </a:fld>
            <a:endParaRPr lang="en-US"/>
          </a:p>
        </p:txBody>
      </p:sp>
      <p:sp>
        <p:nvSpPr>
          <p:cNvPr id="5" name="Footer Placeholder 4">
            <a:extLst>
              <a:ext uri="{FF2B5EF4-FFF2-40B4-BE49-F238E27FC236}">
                <a16:creationId xmlns:a16="http://schemas.microsoft.com/office/drawing/2014/main" id="{8F0D6EBA-E644-7341-B6C9-29E4BC5B97D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267D099-10FA-ED44-920C-336A0B7D2512}"/>
              </a:ext>
            </a:extLst>
          </p:cNvPr>
          <p:cNvSpPr>
            <a:spLocks noGrp="1"/>
          </p:cNvSpPr>
          <p:nvPr>
            <p:ph type="sldNum" sz="quarter" idx="12"/>
          </p:nvPr>
        </p:nvSpPr>
        <p:spPr/>
        <p:txBody>
          <a:bodyPr/>
          <a:lstStyle/>
          <a:p>
            <a:fld id="{235AA5C6-4B43-6549-96E1-A3E526BD0601}" type="slidenum">
              <a:rPr lang="en-US" smtClean="0"/>
              <a:t>‹#›</a:t>
            </a:fld>
            <a:endParaRPr lang="en-US"/>
          </a:p>
        </p:txBody>
      </p:sp>
    </p:spTree>
    <p:extLst>
      <p:ext uri="{BB962C8B-B14F-4D97-AF65-F5344CB8AC3E}">
        <p14:creationId xmlns:p14="http://schemas.microsoft.com/office/powerpoint/2010/main" val="3145047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18B899-552F-6747-B1E9-E538FA94D8E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D64AC9F4-7B13-FC49-B946-F0E66262F2A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6B11FCA-1043-6742-A86D-F8C4485380B7}"/>
              </a:ext>
            </a:extLst>
          </p:cNvPr>
          <p:cNvSpPr>
            <a:spLocks noGrp="1"/>
          </p:cNvSpPr>
          <p:nvPr>
            <p:ph type="dt" sz="half" idx="10"/>
          </p:nvPr>
        </p:nvSpPr>
        <p:spPr/>
        <p:txBody>
          <a:bodyPr/>
          <a:lstStyle/>
          <a:p>
            <a:fld id="{F894F831-2A20-7B41-B37A-49E721F15F5B}" type="datetimeFigureOut">
              <a:rPr lang="en-US" smtClean="0"/>
              <a:t>8/9/2023</a:t>
            </a:fld>
            <a:endParaRPr lang="en-US"/>
          </a:p>
        </p:txBody>
      </p:sp>
      <p:sp>
        <p:nvSpPr>
          <p:cNvPr id="5" name="Footer Placeholder 4">
            <a:extLst>
              <a:ext uri="{FF2B5EF4-FFF2-40B4-BE49-F238E27FC236}">
                <a16:creationId xmlns:a16="http://schemas.microsoft.com/office/drawing/2014/main" id="{1C6D86C5-3A8A-2B45-BDF7-1B8364B309C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AD49085-9F7C-4D4C-A733-16539885C155}"/>
              </a:ext>
            </a:extLst>
          </p:cNvPr>
          <p:cNvSpPr>
            <a:spLocks noGrp="1"/>
          </p:cNvSpPr>
          <p:nvPr>
            <p:ph type="sldNum" sz="quarter" idx="12"/>
          </p:nvPr>
        </p:nvSpPr>
        <p:spPr/>
        <p:txBody>
          <a:bodyPr/>
          <a:lstStyle/>
          <a:p>
            <a:fld id="{235AA5C6-4B43-6549-96E1-A3E526BD0601}" type="slidenum">
              <a:rPr lang="en-US" smtClean="0"/>
              <a:t>‹#›</a:t>
            </a:fld>
            <a:endParaRPr lang="en-US"/>
          </a:p>
        </p:txBody>
      </p:sp>
    </p:spTree>
    <p:extLst>
      <p:ext uri="{BB962C8B-B14F-4D97-AF65-F5344CB8AC3E}">
        <p14:creationId xmlns:p14="http://schemas.microsoft.com/office/powerpoint/2010/main" val="37531028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FA7CE7-087E-F548-A598-5BF76622EB5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3A151E9-9133-7D42-B4BE-DF4199DDCBF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656412E-D529-3A49-A089-5386631CE14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4EED60F-C786-A040-89AD-EBDAFC46684E}"/>
              </a:ext>
            </a:extLst>
          </p:cNvPr>
          <p:cNvSpPr>
            <a:spLocks noGrp="1"/>
          </p:cNvSpPr>
          <p:nvPr>
            <p:ph type="dt" sz="half" idx="10"/>
          </p:nvPr>
        </p:nvSpPr>
        <p:spPr/>
        <p:txBody>
          <a:bodyPr/>
          <a:lstStyle/>
          <a:p>
            <a:fld id="{F894F831-2A20-7B41-B37A-49E721F15F5B}" type="datetimeFigureOut">
              <a:rPr lang="en-US" smtClean="0"/>
              <a:t>8/9/2023</a:t>
            </a:fld>
            <a:endParaRPr lang="en-US"/>
          </a:p>
        </p:txBody>
      </p:sp>
      <p:sp>
        <p:nvSpPr>
          <p:cNvPr id="6" name="Footer Placeholder 5">
            <a:extLst>
              <a:ext uri="{FF2B5EF4-FFF2-40B4-BE49-F238E27FC236}">
                <a16:creationId xmlns:a16="http://schemas.microsoft.com/office/drawing/2014/main" id="{4F260ACA-614A-9145-9C6B-4F8ED0FB49C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F69B22A-79F8-7448-A622-5CB6AB82E065}"/>
              </a:ext>
            </a:extLst>
          </p:cNvPr>
          <p:cNvSpPr>
            <a:spLocks noGrp="1"/>
          </p:cNvSpPr>
          <p:nvPr>
            <p:ph type="sldNum" sz="quarter" idx="12"/>
          </p:nvPr>
        </p:nvSpPr>
        <p:spPr/>
        <p:txBody>
          <a:bodyPr/>
          <a:lstStyle/>
          <a:p>
            <a:fld id="{235AA5C6-4B43-6549-96E1-A3E526BD0601}" type="slidenum">
              <a:rPr lang="en-US" smtClean="0"/>
              <a:t>‹#›</a:t>
            </a:fld>
            <a:endParaRPr lang="en-US"/>
          </a:p>
        </p:txBody>
      </p:sp>
    </p:spTree>
    <p:extLst>
      <p:ext uri="{BB962C8B-B14F-4D97-AF65-F5344CB8AC3E}">
        <p14:creationId xmlns:p14="http://schemas.microsoft.com/office/powerpoint/2010/main" val="15724403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3C5A74-E94D-6847-8838-D6E29EA2F83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AE1F448-999D-1147-8753-589522AF4A8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1B8E302-ACE9-1249-AAEA-078F2F19BDB7}"/>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B404878-C242-6747-BC30-2C559812F19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7118330-B38F-F34F-ACE1-5A7B868FC64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9529F3C-712A-724B-95F8-218C03BEA782}"/>
              </a:ext>
            </a:extLst>
          </p:cNvPr>
          <p:cNvSpPr>
            <a:spLocks noGrp="1"/>
          </p:cNvSpPr>
          <p:nvPr>
            <p:ph type="dt" sz="half" idx="10"/>
          </p:nvPr>
        </p:nvSpPr>
        <p:spPr/>
        <p:txBody>
          <a:bodyPr/>
          <a:lstStyle/>
          <a:p>
            <a:fld id="{F894F831-2A20-7B41-B37A-49E721F15F5B}" type="datetimeFigureOut">
              <a:rPr lang="en-US" smtClean="0"/>
              <a:t>8/9/2023</a:t>
            </a:fld>
            <a:endParaRPr lang="en-US"/>
          </a:p>
        </p:txBody>
      </p:sp>
      <p:sp>
        <p:nvSpPr>
          <p:cNvPr id="8" name="Footer Placeholder 7">
            <a:extLst>
              <a:ext uri="{FF2B5EF4-FFF2-40B4-BE49-F238E27FC236}">
                <a16:creationId xmlns:a16="http://schemas.microsoft.com/office/drawing/2014/main" id="{6299F5E7-3D16-8847-9650-55D4EC55610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84DADEC-6F57-C549-8F48-1CA830FB967D}"/>
              </a:ext>
            </a:extLst>
          </p:cNvPr>
          <p:cNvSpPr>
            <a:spLocks noGrp="1"/>
          </p:cNvSpPr>
          <p:nvPr>
            <p:ph type="sldNum" sz="quarter" idx="12"/>
          </p:nvPr>
        </p:nvSpPr>
        <p:spPr/>
        <p:txBody>
          <a:bodyPr/>
          <a:lstStyle/>
          <a:p>
            <a:fld id="{235AA5C6-4B43-6549-96E1-A3E526BD0601}" type="slidenum">
              <a:rPr lang="en-US" smtClean="0"/>
              <a:t>‹#›</a:t>
            </a:fld>
            <a:endParaRPr lang="en-US"/>
          </a:p>
        </p:txBody>
      </p:sp>
    </p:spTree>
    <p:extLst>
      <p:ext uri="{BB962C8B-B14F-4D97-AF65-F5344CB8AC3E}">
        <p14:creationId xmlns:p14="http://schemas.microsoft.com/office/powerpoint/2010/main" val="15599773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A520-99CE-164B-9DDD-A14AE309796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B89A48C-C904-F44C-B45B-C30F970BFC1B}"/>
              </a:ext>
            </a:extLst>
          </p:cNvPr>
          <p:cNvSpPr>
            <a:spLocks noGrp="1"/>
          </p:cNvSpPr>
          <p:nvPr>
            <p:ph type="dt" sz="half" idx="10"/>
          </p:nvPr>
        </p:nvSpPr>
        <p:spPr/>
        <p:txBody>
          <a:bodyPr/>
          <a:lstStyle/>
          <a:p>
            <a:fld id="{F894F831-2A20-7B41-B37A-49E721F15F5B}" type="datetimeFigureOut">
              <a:rPr lang="en-US" smtClean="0"/>
              <a:t>8/9/2023</a:t>
            </a:fld>
            <a:endParaRPr lang="en-US"/>
          </a:p>
        </p:txBody>
      </p:sp>
      <p:sp>
        <p:nvSpPr>
          <p:cNvPr id="4" name="Footer Placeholder 3">
            <a:extLst>
              <a:ext uri="{FF2B5EF4-FFF2-40B4-BE49-F238E27FC236}">
                <a16:creationId xmlns:a16="http://schemas.microsoft.com/office/drawing/2014/main" id="{4AC69E40-9E52-7B4F-94D8-040D6170C37E}"/>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3BF38149-EE0B-A643-A2A4-4E9A5A0CE97A}"/>
              </a:ext>
            </a:extLst>
          </p:cNvPr>
          <p:cNvSpPr>
            <a:spLocks noGrp="1"/>
          </p:cNvSpPr>
          <p:nvPr>
            <p:ph type="sldNum" sz="quarter" idx="12"/>
          </p:nvPr>
        </p:nvSpPr>
        <p:spPr/>
        <p:txBody>
          <a:bodyPr/>
          <a:lstStyle/>
          <a:p>
            <a:fld id="{235AA5C6-4B43-6549-96E1-A3E526BD0601}" type="slidenum">
              <a:rPr lang="en-US" smtClean="0"/>
              <a:t>‹#›</a:t>
            </a:fld>
            <a:endParaRPr lang="en-US"/>
          </a:p>
        </p:txBody>
      </p:sp>
    </p:spTree>
    <p:extLst>
      <p:ext uri="{BB962C8B-B14F-4D97-AF65-F5344CB8AC3E}">
        <p14:creationId xmlns:p14="http://schemas.microsoft.com/office/powerpoint/2010/main" val="9613365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D2F107B-4A6A-8441-BE40-CF5D10E04649}"/>
              </a:ext>
            </a:extLst>
          </p:cNvPr>
          <p:cNvSpPr>
            <a:spLocks noGrp="1"/>
          </p:cNvSpPr>
          <p:nvPr>
            <p:ph type="dt" sz="half" idx="10"/>
          </p:nvPr>
        </p:nvSpPr>
        <p:spPr/>
        <p:txBody>
          <a:bodyPr/>
          <a:lstStyle/>
          <a:p>
            <a:fld id="{F894F831-2A20-7B41-B37A-49E721F15F5B}" type="datetimeFigureOut">
              <a:rPr lang="en-US" smtClean="0"/>
              <a:t>8/9/2023</a:t>
            </a:fld>
            <a:endParaRPr lang="en-US"/>
          </a:p>
        </p:txBody>
      </p:sp>
      <p:sp>
        <p:nvSpPr>
          <p:cNvPr id="3" name="Footer Placeholder 2">
            <a:extLst>
              <a:ext uri="{FF2B5EF4-FFF2-40B4-BE49-F238E27FC236}">
                <a16:creationId xmlns:a16="http://schemas.microsoft.com/office/drawing/2014/main" id="{81E62192-7710-3F43-876B-287AC957862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EFD0FFF-6BC6-8746-93A0-6DB8DBBCE0EB}"/>
              </a:ext>
            </a:extLst>
          </p:cNvPr>
          <p:cNvSpPr>
            <a:spLocks noGrp="1"/>
          </p:cNvSpPr>
          <p:nvPr>
            <p:ph type="sldNum" sz="quarter" idx="12"/>
          </p:nvPr>
        </p:nvSpPr>
        <p:spPr/>
        <p:txBody>
          <a:bodyPr/>
          <a:lstStyle/>
          <a:p>
            <a:fld id="{235AA5C6-4B43-6549-96E1-A3E526BD0601}" type="slidenum">
              <a:rPr lang="en-US" smtClean="0"/>
              <a:t>‹#›</a:t>
            </a:fld>
            <a:endParaRPr lang="en-US"/>
          </a:p>
        </p:txBody>
      </p:sp>
    </p:spTree>
    <p:extLst>
      <p:ext uri="{BB962C8B-B14F-4D97-AF65-F5344CB8AC3E}">
        <p14:creationId xmlns:p14="http://schemas.microsoft.com/office/powerpoint/2010/main" val="41099783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B00B3E-C8ED-A643-9837-6E0A1DC65DB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CC86CA14-84F1-3848-834F-B253017098E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79220FC-9493-F546-9621-7460BBEEA7F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05E0D07-DA61-A049-B9DC-BBEE3D74BFF7}"/>
              </a:ext>
            </a:extLst>
          </p:cNvPr>
          <p:cNvSpPr>
            <a:spLocks noGrp="1"/>
          </p:cNvSpPr>
          <p:nvPr>
            <p:ph type="dt" sz="half" idx="10"/>
          </p:nvPr>
        </p:nvSpPr>
        <p:spPr/>
        <p:txBody>
          <a:bodyPr/>
          <a:lstStyle/>
          <a:p>
            <a:fld id="{F894F831-2A20-7B41-B37A-49E721F15F5B}" type="datetimeFigureOut">
              <a:rPr lang="en-US" smtClean="0"/>
              <a:t>8/9/2023</a:t>
            </a:fld>
            <a:endParaRPr lang="en-US"/>
          </a:p>
        </p:txBody>
      </p:sp>
      <p:sp>
        <p:nvSpPr>
          <p:cNvPr id="6" name="Footer Placeholder 5">
            <a:extLst>
              <a:ext uri="{FF2B5EF4-FFF2-40B4-BE49-F238E27FC236}">
                <a16:creationId xmlns:a16="http://schemas.microsoft.com/office/drawing/2014/main" id="{DB1750BA-DB16-634D-BCF6-93189F9AB5E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A3715F7-477C-D040-8141-F637B1D34222}"/>
              </a:ext>
            </a:extLst>
          </p:cNvPr>
          <p:cNvSpPr>
            <a:spLocks noGrp="1"/>
          </p:cNvSpPr>
          <p:nvPr>
            <p:ph type="sldNum" sz="quarter" idx="12"/>
          </p:nvPr>
        </p:nvSpPr>
        <p:spPr/>
        <p:txBody>
          <a:bodyPr/>
          <a:lstStyle/>
          <a:p>
            <a:fld id="{235AA5C6-4B43-6549-96E1-A3E526BD0601}" type="slidenum">
              <a:rPr lang="en-US" smtClean="0"/>
              <a:t>‹#›</a:t>
            </a:fld>
            <a:endParaRPr lang="en-US"/>
          </a:p>
        </p:txBody>
      </p:sp>
    </p:spTree>
    <p:extLst>
      <p:ext uri="{BB962C8B-B14F-4D97-AF65-F5344CB8AC3E}">
        <p14:creationId xmlns:p14="http://schemas.microsoft.com/office/powerpoint/2010/main" val="12646416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8CE45F-D223-E54A-B8B6-F9C7E03F60E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2CEA7A7-20E7-5C49-BDA0-A3AB28EC2E3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CF696CB-C952-644B-840E-2B91F0EA8A0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3D08765-4373-164D-AD36-4547F775B98D}"/>
              </a:ext>
            </a:extLst>
          </p:cNvPr>
          <p:cNvSpPr>
            <a:spLocks noGrp="1"/>
          </p:cNvSpPr>
          <p:nvPr>
            <p:ph type="dt" sz="half" idx="10"/>
          </p:nvPr>
        </p:nvSpPr>
        <p:spPr/>
        <p:txBody>
          <a:bodyPr/>
          <a:lstStyle/>
          <a:p>
            <a:fld id="{F894F831-2A20-7B41-B37A-49E721F15F5B}" type="datetimeFigureOut">
              <a:rPr lang="en-US" smtClean="0"/>
              <a:t>8/9/2023</a:t>
            </a:fld>
            <a:endParaRPr lang="en-US"/>
          </a:p>
        </p:txBody>
      </p:sp>
      <p:sp>
        <p:nvSpPr>
          <p:cNvPr id="6" name="Footer Placeholder 5">
            <a:extLst>
              <a:ext uri="{FF2B5EF4-FFF2-40B4-BE49-F238E27FC236}">
                <a16:creationId xmlns:a16="http://schemas.microsoft.com/office/drawing/2014/main" id="{29ABFD7B-57BD-E34F-84D9-4D5475B2899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52112BC-6A3F-C74F-A53A-147A66A514AD}"/>
              </a:ext>
            </a:extLst>
          </p:cNvPr>
          <p:cNvSpPr>
            <a:spLocks noGrp="1"/>
          </p:cNvSpPr>
          <p:nvPr>
            <p:ph type="sldNum" sz="quarter" idx="12"/>
          </p:nvPr>
        </p:nvSpPr>
        <p:spPr/>
        <p:txBody>
          <a:bodyPr/>
          <a:lstStyle/>
          <a:p>
            <a:fld id="{235AA5C6-4B43-6549-96E1-A3E526BD0601}" type="slidenum">
              <a:rPr lang="en-US" smtClean="0"/>
              <a:t>‹#›</a:t>
            </a:fld>
            <a:endParaRPr lang="en-US"/>
          </a:p>
        </p:txBody>
      </p:sp>
    </p:spTree>
    <p:extLst>
      <p:ext uri="{BB962C8B-B14F-4D97-AF65-F5344CB8AC3E}">
        <p14:creationId xmlns:p14="http://schemas.microsoft.com/office/powerpoint/2010/main" val="33952381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F938C42-DC99-8344-9884-7EB93D862E8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1F5DCAE-A089-864D-AA69-A916E6F24DE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FED894B-36D7-7F4C-AEE1-0F929E254A5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894F831-2A20-7B41-B37A-49E721F15F5B}" type="datetimeFigureOut">
              <a:rPr lang="en-US" smtClean="0"/>
              <a:t>8/9/2023</a:t>
            </a:fld>
            <a:endParaRPr lang="en-US"/>
          </a:p>
        </p:txBody>
      </p:sp>
      <p:sp>
        <p:nvSpPr>
          <p:cNvPr id="5" name="Footer Placeholder 4">
            <a:extLst>
              <a:ext uri="{FF2B5EF4-FFF2-40B4-BE49-F238E27FC236}">
                <a16:creationId xmlns:a16="http://schemas.microsoft.com/office/drawing/2014/main" id="{192EDA47-A073-F64E-800E-FD8D95261BF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AAFCF887-4E89-3047-A52C-38AA58A0919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35AA5C6-4B43-6549-96E1-A3E526BD0601}" type="slidenum">
              <a:rPr lang="en-US" smtClean="0"/>
              <a:t>‹#›</a:t>
            </a:fld>
            <a:endParaRPr lang="en-US"/>
          </a:p>
        </p:txBody>
      </p:sp>
    </p:spTree>
    <p:extLst>
      <p:ext uri="{BB962C8B-B14F-4D97-AF65-F5344CB8AC3E}">
        <p14:creationId xmlns:p14="http://schemas.microsoft.com/office/powerpoint/2010/main" val="300521978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7.xml"/><Relationship Id="rId1" Type="http://schemas.openxmlformats.org/officeDocument/2006/relationships/video" Target="https://www.youtube.com/embed/BwYFhJO9t50?feature=oembed" TargetMode="Externa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0.tiff"/><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Layout" Target="../slideLayouts/slideLayout7.xml"/><Relationship Id="rId1" Type="http://schemas.openxmlformats.org/officeDocument/2006/relationships/video" Target="https://www.youtube.com/embed/b8ZFDqzAmEE?feature=oembed"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Layout" Target="../slideLayouts/slideLayout7.xml"/><Relationship Id="rId1" Type="http://schemas.openxmlformats.org/officeDocument/2006/relationships/video" Target="https://player.vimeo.com/video/320370227?app_id=122963" TargetMode="External"/></Relationships>
</file>

<file path=ppt/slides/_rels/slide21.xml.rels><?xml version="1.0" encoding="UTF-8" standalone="yes"?>
<Relationships xmlns="http://schemas.openxmlformats.org/package/2006/relationships"><Relationship Id="rId8" Type="http://schemas.openxmlformats.org/officeDocument/2006/relationships/hyperlink" Target="https://www.nytimes.com/video/who-me-biased" TargetMode="External"/><Relationship Id="rId3" Type="http://schemas.openxmlformats.org/officeDocument/2006/relationships/hyperlink" Target="https://doi.org/10.1177%2F1529100619832930" TargetMode="External"/><Relationship Id="rId7" Type="http://schemas.openxmlformats.org/officeDocument/2006/relationships/hyperlink" Target="https://www.psychologytoday.com/us/basics/heuristics" TargetMode="External"/><Relationship Id="rId2" Type="http://schemas.openxmlformats.org/officeDocument/2006/relationships/hyperlink" Target="https://dictionary.apa.org/heuristic" TargetMode="External"/><Relationship Id="rId1" Type="http://schemas.openxmlformats.org/officeDocument/2006/relationships/slideLayout" Target="../slideLayouts/slideLayout2.xml"/><Relationship Id="rId6" Type="http://schemas.openxmlformats.org/officeDocument/2006/relationships/hyperlink" Target="https://www.huffpost.com/entry/unconscious-bias-making-m_b_8771258" TargetMode="External"/><Relationship Id="rId5" Type="http://schemas.openxmlformats.org/officeDocument/2006/relationships/hyperlink" Target="http://ziglercenter.yale.edu/publications/Preschool%20Implicit%20Bias%20Policy%20Brief_final_9_26_276766_5379.pdf" TargetMode="External"/><Relationship Id="rId4" Type="http://schemas.openxmlformats.org/officeDocument/2006/relationships/hyperlink" Target="https://www.youtube.com/watch?v=BwYFhJO9t50"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3962611-DFD5-4092-AAFD-559E3DFCE2C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5488" y="0"/>
            <a:ext cx="10910292" cy="6858000"/>
          </a:xfrm>
          <a:prstGeom prst="rect">
            <a:avLst/>
          </a:prstGeom>
          <a:gradFill>
            <a:gsLst>
              <a:gs pos="0">
                <a:srgbClr val="E3411B">
                  <a:lumMod val="90000"/>
                </a:srgbClr>
              </a:gs>
              <a:gs pos="25000">
                <a:srgbClr val="E3411B">
                  <a:lumMod val="90000"/>
                </a:srgb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2270F1FA-0425-408F-9861-80BF5AFB276D}"/>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Subtitle 2">
            <a:extLst>
              <a:ext uri="{FF2B5EF4-FFF2-40B4-BE49-F238E27FC236}">
                <a16:creationId xmlns:a16="http://schemas.microsoft.com/office/drawing/2014/main" id="{EA3C361C-3F4A-1145-B7DD-106510455D03}"/>
              </a:ext>
            </a:extLst>
          </p:cNvPr>
          <p:cNvSpPr>
            <a:spLocks noGrp="1"/>
          </p:cNvSpPr>
          <p:nvPr>
            <p:ph type="subTitle" idx="1"/>
          </p:nvPr>
        </p:nvSpPr>
        <p:spPr>
          <a:xfrm>
            <a:off x="3045368" y="4074718"/>
            <a:ext cx="6105194" cy="682079"/>
          </a:xfrm>
        </p:spPr>
        <p:txBody>
          <a:bodyPr>
            <a:normAutofit/>
          </a:bodyPr>
          <a:lstStyle/>
          <a:p>
            <a:r>
              <a:rPr lang="en-US">
                <a:solidFill>
                  <a:srgbClr val="FFFFFF"/>
                </a:solidFill>
              </a:rPr>
              <a:t>Mariah Young</a:t>
            </a:r>
            <a:endParaRPr lang="en-US" dirty="0">
              <a:solidFill>
                <a:srgbClr val="FFFFFF"/>
              </a:solidFill>
            </a:endParaRPr>
          </a:p>
        </p:txBody>
      </p:sp>
      <p:sp>
        <p:nvSpPr>
          <p:cNvPr id="2" name="Title 1">
            <a:extLst>
              <a:ext uri="{FF2B5EF4-FFF2-40B4-BE49-F238E27FC236}">
                <a16:creationId xmlns:a16="http://schemas.microsoft.com/office/drawing/2014/main" id="{48777322-3F46-064D-B4B5-29FD3A9942AD}"/>
              </a:ext>
            </a:extLst>
          </p:cNvPr>
          <p:cNvSpPr>
            <a:spLocks noGrp="1"/>
          </p:cNvSpPr>
          <p:nvPr>
            <p:ph type="ctrTitle"/>
          </p:nvPr>
        </p:nvSpPr>
        <p:spPr>
          <a:xfrm>
            <a:off x="3045368" y="2043663"/>
            <a:ext cx="6105194" cy="2031055"/>
          </a:xfrm>
        </p:spPr>
        <p:txBody>
          <a:bodyPr>
            <a:normAutofit/>
          </a:bodyPr>
          <a:lstStyle/>
          <a:p>
            <a:r>
              <a:rPr lang="en-US">
                <a:solidFill>
                  <a:srgbClr val="FFFFFF"/>
                </a:solidFill>
              </a:rPr>
              <a:t>IMPLICIT BIAS</a:t>
            </a:r>
            <a:endParaRPr lang="en-US" dirty="0">
              <a:solidFill>
                <a:srgbClr val="FFFFFF"/>
              </a:solidFill>
            </a:endParaRPr>
          </a:p>
        </p:txBody>
      </p:sp>
    </p:spTree>
    <p:extLst>
      <p:ext uri="{BB962C8B-B14F-4D97-AF65-F5344CB8AC3E}">
        <p14:creationId xmlns:p14="http://schemas.microsoft.com/office/powerpoint/2010/main" val="396802750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nline Media 1" title="Implicit Bias | Preface: Biases and Heuristics">
            <a:hlinkClick r:id="" action="ppaction://media"/>
            <a:extLst>
              <a:ext uri="{FF2B5EF4-FFF2-40B4-BE49-F238E27FC236}">
                <a16:creationId xmlns:a16="http://schemas.microsoft.com/office/drawing/2014/main" id="{4011F494-D166-4D6A-AD9E-9C4C530A8489}"/>
              </a:ext>
            </a:extLst>
          </p:cNvPr>
          <p:cNvPicPr>
            <a:picLocks noRot="1" noChangeAspect="1"/>
          </p:cNvPicPr>
          <p:nvPr>
            <a:videoFile r:link="rId1"/>
          </p:nvPr>
        </p:nvPicPr>
        <p:blipFill>
          <a:blip r:embed="rId3"/>
          <a:stretch>
            <a:fillRect/>
          </a:stretch>
        </p:blipFill>
        <p:spPr>
          <a:xfrm>
            <a:off x="230819" y="129836"/>
            <a:ext cx="11611993" cy="6531746"/>
          </a:xfrm>
          <a:prstGeom prst="rect">
            <a:avLst/>
          </a:prstGeom>
        </p:spPr>
      </p:pic>
    </p:spTree>
    <p:extLst>
      <p:ext uri="{BB962C8B-B14F-4D97-AF65-F5344CB8AC3E}">
        <p14:creationId xmlns:p14="http://schemas.microsoft.com/office/powerpoint/2010/main" val="6121920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DB5869B-2320-43F0-B805-E4E01DFEC8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1998" cy="2693976"/>
          </a:xfrm>
          <a:prstGeom prst="rect">
            <a:avLst/>
          </a:prstGeom>
          <a:gradFill>
            <a:gsLst>
              <a:gs pos="0">
                <a:srgbClr val="E3411B">
                  <a:lumMod val="90000"/>
                </a:srgbClr>
              </a:gs>
              <a:gs pos="25000">
                <a:srgbClr val="E3411B">
                  <a:lumMod val="90000"/>
                </a:srgb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3AA16612-ACD2-4A16-8F2B-4514FD6BF28F}"/>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2B4E5F99-32B5-7F4E-9419-42241B776450}"/>
              </a:ext>
            </a:extLst>
          </p:cNvPr>
          <p:cNvSpPr>
            <a:spLocks noGrp="1"/>
          </p:cNvSpPr>
          <p:nvPr>
            <p:ph type="title"/>
          </p:nvPr>
        </p:nvSpPr>
        <p:spPr>
          <a:xfrm>
            <a:off x="1179226" y="826680"/>
            <a:ext cx="9833548" cy="1325563"/>
          </a:xfrm>
        </p:spPr>
        <p:txBody>
          <a:bodyPr>
            <a:normAutofit/>
          </a:bodyPr>
          <a:lstStyle/>
          <a:p>
            <a:pPr algn="ctr"/>
            <a:r>
              <a:rPr lang="en-US" sz="4000" dirty="0">
                <a:solidFill>
                  <a:srgbClr val="FFFFFF"/>
                </a:solidFill>
              </a:rPr>
              <a:t>2016 Yale University Study</a:t>
            </a:r>
          </a:p>
        </p:txBody>
      </p:sp>
      <p:sp>
        <p:nvSpPr>
          <p:cNvPr id="3" name="Content Placeholder 2">
            <a:extLst>
              <a:ext uri="{FF2B5EF4-FFF2-40B4-BE49-F238E27FC236}">
                <a16:creationId xmlns:a16="http://schemas.microsoft.com/office/drawing/2014/main" id="{5501CC6B-6657-B342-8AA4-971DAFE65225}"/>
              </a:ext>
            </a:extLst>
          </p:cNvPr>
          <p:cNvSpPr>
            <a:spLocks noGrp="1"/>
          </p:cNvSpPr>
          <p:nvPr>
            <p:ph idx="1"/>
          </p:nvPr>
        </p:nvSpPr>
        <p:spPr>
          <a:xfrm>
            <a:off x="1179226" y="3092970"/>
            <a:ext cx="9833548" cy="2693976"/>
          </a:xfrm>
        </p:spPr>
        <p:txBody>
          <a:bodyPr>
            <a:normAutofit fontScale="85000" lnSpcReduction="20000"/>
          </a:bodyPr>
          <a:lstStyle/>
          <a:p>
            <a:r>
              <a:rPr lang="en-US" dirty="0">
                <a:solidFill>
                  <a:srgbClr val="000000"/>
                </a:solidFill>
              </a:rPr>
              <a:t>Conducted at the request of the Department of Health and Human Services</a:t>
            </a:r>
          </a:p>
          <a:p>
            <a:r>
              <a:rPr lang="en-US" dirty="0">
                <a:solidFill>
                  <a:srgbClr val="000000"/>
                </a:solidFill>
              </a:rPr>
              <a:t>135 individuals were recruited from a large annual conference of early care and educational professionals.</a:t>
            </a:r>
          </a:p>
          <a:p>
            <a:r>
              <a:rPr lang="en-US" dirty="0">
                <a:solidFill>
                  <a:srgbClr val="000000"/>
                </a:solidFill>
              </a:rPr>
              <a:t>Demographics</a:t>
            </a:r>
          </a:p>
          <a:p>
            <a:pPr lvl="1"/>
            <a:r>
              <a:rPr lang="en-US" dirty="0">
                <a:solidFill>
                  <a:srgbClr val="000000"/>
                </a:solidFill>
              </a:rPr>
              <a:t>93.9% Female</a:t>
            </a:r>
          </a:p>
          <a:p>
            <a:pPr lvl="1"/>
            <a:r>
              <a:rPr lang="en-US" dirty="0">
                <a:solidFill>
                  <a:srgbClr val="000000"/>
                </a:solidFill>
              </a:rPr>
              <a:t>66.7% White</a:t>
            </a:r>
          </a:p>
          <a:p>
            <a:pPr lvl="1"/>
            <a:r>
              <a:rPr lang="en-US" dirty="0">
                <a:solidFill>
                  <a:srgbClr val="000000"/>
                </a:solidFill>
              </a:rPr>
              <a:t>22% Black</a:t>
            </a:r>
          </a:p>
          <a:p>
            <a:pPr lvl="1"/>
            <a:r>
              <a:rPr lang="en-US" dirty="0">
                <a:solidFill>
                  <a:srgbClr val="000000"/>
                </a:solidFill>
              </a:rPr>
              <a:t>77% were Non-Hispanic/Latinx origin</a:t>
            </a:r>
          </a:p>
        </p:txBody>
      </p:sp>
    </p:spTree>
    <p:extLst>
      <p:ext uri="{BB962C8B-B14F-4D97-AF65-F5344CB8AC3E}">
        <p14:creationId xmlns:p14="http://schemas.microsoft.com/office/powerpoint/2010/main" val="39044169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B4F5FA0D-0104-4987-8241-EFF7C85B88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6090572" cy="6858000"/>
          </a:xfrm>
          <a:prstGeom prst="rect">
            <a:avLst/>
          </a:prstGeom>
          <a:gradFill>
            <a:gsLst>
              <a:gs pos="0">
                <a:srgbClr val="E3411B">
                  <a:lumMod val="90000"/>
                </a:srgbClr>
              </a:gs>
              <a:gs pos="25000">
                <a:srgbClr val="E3411B">
                  <a:lumMod val="90000"/>
                </a:srgb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Picture 18">
            <a:extLst>
              <a:ext uri="{FF2B5EF4-FFF2-40B4-BE49-F238E27FC236}">
                <a16:creationId xmlns:a16="http://schemas.microsoft.com/office/drawing/2014/main" id="{2897127E-6CEF-446C-BE87-93B7C46E49D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Title 3">
            <a:extLst>
              <a:ext uri="{FF2B5EF4-FFF2-40B4-BE49-F238E27FC236}">
                <a16:creationId xmlns:a16="http://schemas.microsoft.com/office/drawing/2014/main" id="{07128BC8-2B68-224D-9DDA-83E23665C2B6}"/>
              </a:ext>
            </a:extLst>
          </p:cNvPr>
          <p:cNvSpPr>
            <a:spLocks noGrp="1"/>
          </p:cNvSpPr>
          <p:nvPr>
            <p:ph type="title"/>
          </p:nvPr>
        </p:nvSpPr>
        <p:spPr>
          <a:xfrm>
            <a:off x="640079" y="2053641"/>
            <a:ext cx="3669161" cy="2760098"/>
          </a:xfrm>
        </p:spPr>
        <p:txBody>
          <a:bodyPr>
            <a:normAutofit/>
          </a:bodyPr>
          <a:lstStyle/>
          <a:p>
            <a:r>
              <a:rPr lang="en-US">
                <a:solidFill>
                  <a:srgbClr val="FFFFFF"/>
                </a:solidFill>
              </a:rPr>
              <a:t>2016 Yale University Study</a:t>
            </a:r>
          </a:p>
        </p:txBody>
      </p:sp>
      <p:sp>
        <p:nvSpPr>
          <p:cNvPr id="5" name="Content Placeholder 4">
            <a:extLst>
              <a:ext uri="{FF2B5EF4-FFF2-40B4-BE49-F238E27FC236}">
                <a16:creationId xmlns:a16="http://schemas.microsoft.com/office/drawing/2014/main" id="{D9053DDB-331D-9F41-96D5-3D6B9D9C70BD}"/>
              </a:ext>
            </a:extLst>
          </p:cNvPr>
          <p:cNvSpPr>
            <a:spLocks noGrp="1"/>
          </p:cNvSpPr>
          <p:nvPr>
            <p:ph idx="1"/>
          </p:nvPr>
        </p:nvSpPr>
        <p:spPr>
          <a:xfrm>
            <a:off x="6090574" y="801866"/>
            <a:ext cx="5306084" cy="5230634"/>
          </a:xfrm>
        </p:spPr>
        <p:txBody>
          <a:bodyPr anchor="ctr">
            <a:normAutofit/>
          </a:bodyPr>
          <a:lstStyle/>
          <a:p>
            <a:r>
              <a:rPr lang="en-US" sz="2200">
                <a:solidFill>
                  <a:srgbClr val="000000"/>
                </a:solidFill>
              </a:rPr>
              <a:t>Task 1: Eye-Tracking Study</a:t>
            </a:r>
          </a:p>
          <a:p>
            <a:pPr marL="0" indent="0">
              <a:buNone/>
            </a:pPr>
            <a:r>
              <a:rPr lang="en-US" sz="2200">
                <a:solidFill>
                  <a:srgbClr val="000000"/>
                </a:solidFill>
              </a:rPr>
              <a:t>“Now you are ready to view a series of video clips lasting 6 minutes. We are interested in learning about how teachers detect challenging behavior in the classroom. Sometimes this involves seeing behavior before it becomes problematic. The video segments you are about to view are of preschoolers engaging in various activities. Some clips may or may not contain challenging behaviors. Your job is to press the enter key on the external keypad every time you see a behavior that could become a potential challenge [experimenter demonstrates]. Please press the keypad as often as needed.”</a:t>
            </a:r>
          </a:p>
          <a:p>
            <a:endParaRPr lang="en-US" sz="2200">
              <a:solidFill>
                <a:srgbClr val="000000"/>
              </a:solidFill>
            </a:endParaRPr>
          </a:p>
        </p:txBody>
      </p:sp>
    </p:spTree>
    <p:extLst>
      <p:ext uri="{BB962C8B-B14F-4D97-AF65-F5344CB8AC3E}">
        <p14:creationId xmlns:p14="http://schemas.microsoft.com/office/powerpoint/2010/main" val="1881314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2141B98-20AA-754D-AB2C-E9573F005236}"/>
              </a:ext>
            </a:extLst>
          </p:cNvPr>
          <p:cNvSpPr/>
          <p:nvPr/>
        </p:nvSpPr>
        <p:spPr>
          <a:xfrm>
            <a:off x="3438525" y="6306236"/>
            <a:ext cx="10487025" cy="369332"/>
          </a:xfrm>
          <a:prstGeom prst="rect">
            <a:avLst/>
          </a:prstGeom>
        </p:spPr>
        <p:txBody>
          <a:bodyPr wrap="square">
            <a:spAutoFit/>
          </a:bodyPr>
          <a:lstStyle/>
          <a:p>
            <a:r>
              <a:rPr lang="en-US" dirty="0"/>
              <a:t>Photo Credit: Yale Child Study Center</a:t>
            </a:r>
          </a:p>
        </p:txBody>
      </p:sp>
      <p:pic>
        <p:nvPicPr>
          <p:cNvPr id="6" name="Picture 5">
            <a:extLst>
              <a:ext uri="{FF2B5EF4-FFF2-40B4-BE49-F238E27FC236}">
                <a16:creationId xmlns:a16="http://schemas.microsoft.com/office/drawing/2014/main" id="{9B1F8A80-6A4B-2847-B351-A5211EDCAEEE}"/>
              </a:ext>
            </a:extLst>
          </p:cNvPr>
          <p:cNvPicPr>
            <a:picLocks noChangeAspect="1"/>
          </p:cNvPicPr>
          <p:nvPr/>
        </p:nvPicPr>
        <p:blipFill>
          <a:blip r:embed="rId3"/>
          <a:stretch>
            <a:fillRect/>
          </a:stretch>
        </p:blipFill>
        <p:spPr>
          <a:xfrm>
            <a:off x="421766" y="0"/>
            <a:ext cx="10829926" cy="6294498"/>
          </a:xfrm>
          <a:prstGeom prst="rect">
            <a:avLst/>
          </a:prstGeom>
        </p:spPr>
      </p:pic>
    </p:spTree>
    <p:extLst>
      <p:ext uri="{BB962C8B-B14F-4D97-AF65-F5344CB8AC3E}">
        <p14:creationId xmlns:p14="http://schemas.microsoft.com/office/powerpoint/2010/main" val="426483085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3962611-DFD5-4092-AAFD-559E3DFCE2C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5488" y="0"/>
            <a:ext cx="10910292" cy="6858000"/>
          </a:xfrm>
          <a:prstGeom prst="rect">
            <a:avLst/>
          </a:prstGeom>
          <a:gradFill>
            <a:gsLst>
              <a:gs pos="0">
                <a:srgbClr val="E3411B">
                  <a:lumMod val="90000"/>
                </a:srgbClr>
              </a:gs>
              <a:gs pos="25000">
                <a:srgbClr val="E3411B">
                  <a:lumMod val="90000"/>
                </a:srgb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2270F1FA-0425-408F-9861-80BF5AFB276D}"/>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Text Placeholder 2">
            <a:extLst>
              <a:ext uri="{FF2B5EF4-FFF2-40B4-BE49-F238E27FC236}">
                <a16:creationId xmlns:a16="http://schemas.microsoft.com/office/drawing/2014/main" id="{8D789736-9972-EC4B-B179-E2B04D38D857}"/>
              </a:ext>
            </a:extLst>
          </p:cNvPr>
          <p:cNvSpPr>
            <a:spLocks noGrp="1"/>
          </p:cNvSpPr>
          <p:nvPr>
            <p:ph type="body" idx="1"/>
          </p:nvPr>
        </p:nvSpPr>
        <p:spPr>
          <a:xfrm>
            <a:off x="3045368" y="4074718"/>
            <a:ext cx="6105194" cy="682079"/>
          </a:xfrm>
        </p:spPr>
        <p:txBody>
          <a:bodyPr vert="horz" lIns="91440" tIns="45720" rIns="91440" bIns="45720" rtlCol="0">
            <a:normAutofit/>
          </a:bodyPr>
          <a:lstStyle/>
          <a:p>
            <a:pPr algn="ctr"/>
            <a:endParaRPr lang="en-US" sz="2400" kern="1200">
              <a:solidFill>
                <a:srgbClr val="FFFFFF"/>
              </a:solidFill>
              <a:latin typeface="+mn-lt"/>
              <a:ea typeface="+mn-ea"/>
              <a:cs typeface="+mn-cs"/>
            </a:endParaRPr>
          </a:p>
        </p:txBody>
      </p:sp>
      <p:sp>
        <p:nvSpPr>
          <p:cNvPr id="2" name="Title 1">
            <a:extLst>
              <a:ext uri="{FF2B5EF4-FFF2-40B4-BE49-F238E27FC236}">
                <a16:creationId xmlns:a16="http://schemas.microsoft.com/office/drawing/2014/main" id="{190E02BF-4D44-F541-876B-770F7E31CF73}"/>
              </a:ext>
            </a:extLst>
          </p:cNvPr>
          <p:cNvSpPr>
            <a:spLocks noGrp="1"/>
          </p:cNvSpPr>
          <p:nvPr>
            <p:ph type="title"/>
          </p:nvPr>
        </p:nvSpPr>
        <p:spPr>
          <a:xfrm>
            <a:off x="3045368" y="2043663"/>
            <a:ext cx="6105194" cy="2031055"/>
          </a:xfrm>
        </p:spPr>
        <p:txBody>
          <a:bodyPr vert="horz" lIns="91440" tIns="45720" rIns="91440" bIns="45720" rtlCol="0" anchor="b">
            <a:normAutofit/>
          </a:bodyPr>
          <a:lstStyle/>
          <a:p>
            <a:pPr algn="ctr"/>
            <a:r>
              <a:rPr lang="en-US" sz="4200" kern="1200">
                <a:solidFill>
                  <a:srgbClr val="FFFFFF"/>
                </a:solidFill>
                <a:latin typeface="+mj-lt"/>
                <a:ea typeface="+mj-ea"/>
                <a:cs typeface="+mj-cs"/>
              </a:rPr>
              <a:t>How do the results of this study related to your role on the subcommittee?</a:t>
            </a:r>
          </a:p>
        </p:txBody>
      </p:sp>
    </p:spTree>
    <p:extLst>
      <p:ext uri="{BB962C8B-B14F-4D97-AF65-F5344CB8AC3E}">
        <p14:creationId xmlns:p14="http://schemas.microsoft.com/office/powerpoint/2010/main" val="25299373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3962611-DFD5-4092-AAFD-559E3DFCE2C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5488" y="0"/>
            <a:ext cx="10910292" cy="6858000"/>
          </a:xfrm>
          <a:prstGeom prst="rect">
            <a:avLst/>
          </a:prstGeom>
          <a:gradFill>
            <a:gsLst>
              <a:gs pos="0">
                <a:srgbClr val="E3411B">
                  <a:lumMod val="90000"/>
                </a:srgbClr>
              </a:gs>
              <a:gs pos="25000">
                <a:srgbClr val="E3411B">
                  <a:lumMod val="90000"/>
                </a:srgb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2270F1FA-0425-408F-9861-80BF5AFB276D}"/>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Text Placeholder 2">
            <a:extLst>
              <a:ext uri="{FF2B5EF4-FFF2-40B4-BE49-F238E27FC236}">
                <a16:creationId xmlns:a16="http://schemas.microsoft.com/office/drawing/2014/main" id="{DBB536DF-BFF0-7F46-A0BB-CCAAE6E9EC5F}"/>
              </a:ext>
            </a:extLst>
          </p:cNvPr>
          <p:cNvSpPr>
            <a:spLocks noGrp="1"/>
          </p:cNvSpPr>
          <p:nvPr>
            <p:ph type="body" idx="1"/>
          </p:nvPr>
        </p:nvSpPr>
        <p:spPr>
          <a:xfrm>
            <a:off x="3045368" y="4074718"/>
            <a:ext cx="6105194" cy="682079"/>
          </a:xfrm>
        </p:spPr>
        <p:txBody>
          <a:bodyPr vert="horz" lIns="91440" tIns="45720" rIns="91440" bIns="45720" rtlCol="0">
            <a:normAutofit/>
          </a:bodyPr>
          <a:lstStyle/>
          <a:p>
            <a:pPr algn="ctr"/>
            <a:endParaRPr lang="en-US" sz="2400" kern="1200" dirty="0">
              <a:solidFill>
                <a:srgbClr val="FFFFFF"/>
              </a:solidFill>
              <a:latin typeface="+mn-lt"/>
              <a:ea typeface="+mn-ea"/>
              <a:cs typeface="+mn-cs"/>
            </a:endParaRPr>
          </a:p>
        </p:txBody>
      </p:sp>
      <p:sp>
        <p:nvSpPr>
          <p:cNvPr id="2" name="Title 1">
            <a:extLst>
              <a:ext uri="{FF2B5EF4-FFF2-40B4-BE49-F238E27FC236}">
                <a16:creationId xmlns:a16="http://schemas.microsoft.com/office/drawing/2014/main" id="{C62A846E-183E-764A-96F9-4D33A3D4430F}"/>
              </a:ext>
            </a:extLst>
          </p:cNvPr>
          <p:cNvSpPr>
            <a:spLocks noGrp="1"/>
          </p:cNvSpPr>
          <p:nvPr>
            <p:ph type="title"/>
          </p:nvPr>
        </p:nvSpPr>
        <p:spPr>
          <a:xfrm>
            <a:off x="3045368" y="2043663"/>
            <a:ext cx="6105194" cy="2031055"/>
          </a:xfrm>
        </p:spPr>
        <p:txBody>
          <a:bodyPr vert="horz" lIns="91440" tIns="45720" rIns="91440" bIns="45720" rtlCol="0" anchor="b">
            <a:normAutofit/>
          </a:bodyPr>
          <a:lstStyle/>
          <a:p>
            <a:pPr algn="ctr"/>
            <a:r>
              <a:rPr lang="en-US" kern="1200" dirty="0">
                <a:solidFill>
                  <a:srgbClr val="FFFFFF"/>
                </a:solidFill>
                <a:latin typeface="+mj-lt"/>
                <a:ea typeface="+mj-ea"/>
                <a:cs typeface="+mj-cs"/>
              </a:rPr>
              <a:t>Discrimination vs Likability</a:t>
            </a:r>
          </a:p>
        </p:txBody>
      </p:sp>
    </p:spTree>
    <p:extLst>
      <p:ext uri="{BB962C8B-B14F-4D97-AF65-F5344CB8AC3E}">
        <p14:creationId xmlns:p14="http://schemas.microsoft.com/office/powerpoint/2010/main" val="173810027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2" name="Rectangle 70">
            <a:extLst>
              <a:ext uri="{FF2B5EF4-FFF2-40B4-BE49-F238E27FC236}">
                <a16:creationId xmlns:a16="http://schemas.microsoft.com/office/drawing/2014/main" id="{F3060C83-F051-4F0E-ABAD-AA0DFC48B2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53" name="Freeform: Shape 72">
            <a:extLst>
              <a:ext uri="{FF2B5EF4-FFF2-40B4-BE49-F238E27FC236}">
                <a16:creationId xmlns:a16="http://schemas.microsoft.com/office/drawing/2014/main" id="{83C98ABE-055B-441F-B07E-44F97F083C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376156" y="-253670"/>
            <a:ext cx="1827638" cy="1376989"/>
          </a:xfrm>
          <a:custGeom>
            <a:avLst/>
            <a:gdLst>
              <a:gd name="connsiteX0" fmla="*/ 0 w 1827638"/>
              <a:gd name="connsiteY0" fmla="*/ 987379 h 1376989"/>
              <a:gd name="connsiteX1" fmla="*/ 987379 w 1827638"/>
              <a:gd name="connsiteY1" fmla="*/ 0 h 1376989"/>
              <a:gd name="connsiteX2" fmla="*/ 1827638 w 1827638"/>
              <a:gd name="connsiteY2" fmla="*/ 840260 h 1376989"/>
              <a:gd name="connsiteX3" fmla="*/ 1827638 w 1827638"/>
              <a:gd name="connsiteY3" fmla="*/ 1376989 h 1376989"/>
              <a:gd name="connsiteX4" fmla="*/ 0 w 1827638"/>
              <a:gd name="connsiteY4" fmla="*/ 1376989 h 1376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7638" h="1376989">
                <a:moveTo>
                  <a:pt x="0" y="987379"/>
                </a:moveTo>
                <a:lnTo>
                  <a:pt x="987379" y="0"/>
                </a:lnTo>
                <a:lnTo>
                  <a:pt x="1827638" y="840260"/>
                </a:lnTo>
                <a:lnTo>
                  <a:pt x="1827638" y="1376989"/>
                </a:lnTo>
                <a:lnTo>
                  <a:pt x="0" y="1376989"/>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54" name="Rectangle 74">
            <a:extLst>
              <a:ext uri="{FF2B5EF4-FFF2-40B4-BE49-F238E27FC236}">
                <a16:creationId xmlns:a16="http://schemas.microsoft.com/office/drawing/2014/main" id="{29FDB030-9B49-4CED-8CCD-4D99382388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891641" y="422146"/>
            <a:ext cx="645368" cy="64536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a:extLst>
              <a:ext uri="{FF2B5EF4-FFF2-40B4-BE49-F238E27FC236}">
                <a16:creationId xmlns:a16="http://schemas.microsoft.com/office/drawing/2014/main" id="{3783CA14-24A1-485C-8B30-D6A5D87987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10043482" y="655140"/>
            <a:ext cx="687472" cy="687472"/>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Freeform: Shape 78">
            <a:extLst>
              <a:ext uri="{FF2B5EF4-FFF2-40B4-BE49-F238E27FC236}">
                <a16:creationId xmlns:a16="http://schemas.microsoft.com/office/drawing/2014/main" id="{9A97C86A-04D6-40F7-AE84-31AB43E6A8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9356643" y="0"/>
            <a:ext cx="2835357" cy="1480837"/>
          </a:xfrm>
          <a:custGeom>
            <a:avLst/>
            <a:gdLst>
              <a:gd name="connsiteX0" fmla="*/ 2835357 w 2835357"/>
              <a:gd name="connsiteY0" fmla="*/ 1480837 h 1480837"/>
              <a:gd name="connsiteX1" fmla="*/ 0 w 2835357"/>
              <a:gd name="connsiteY1" fmla="*/ 1480837 h 1480837"/>
              <a:gd name="connsiteX2" fmla="*/ 1552727 w 2835357"/>
              <a:gd name="connsiteY2" fmla="*/ 0 h 1480837"/>
              <a:gd name="connsiteX3" fmla="*/ 2835357 w 2835357"/>
              <a:gd name="connsiteY3" fmla="*/ 1223245 h 1480837"/>
            </a:gdLst>
            <a:ahLst/>
            <a:cxnLst>
              <a:cxn ang="0">
                <a:pos x="connsiteX0" y="connsiteY0"/>
              </a:cxn>
              <a:cxn ang="0">
                <a:pos x="connsiteX1" y="connsiteY1"/>
              </a:cxn>
              <a:cxn ang="0">
                <a:pos x="connsiteX2" y="connsiteY2"/>
              </a:cxn>
              <a:cxn ang="0">
                <a:pos x="connsiteX3" y="connsiteY3"/>
              </a:cxn>
            </a:cxnLst>
            <a:rect l="l" t="t" r="r" b="b"/>
            <a:pathLst>
              <a:path w="2835357" h="1480837">
                <a:moveTo>
                  <a:pt x="2835357" y="1480837"/>
                </a:moveTo>
                <a:lnTo>
                  <a:pt x="0" y="1480837"/>
                </a:lnTo>
                <a:lnTo>
                  <a:pt x="1552727" y="0"/>
                </a:lnTo>
                <a:lnTo>
                  <a:pt x="2835357" y="1223245"/>
                </a:lnTo>
                <a:close/>
              </a:path>
            </a:pathLst>
          </a:cu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1" name="Isosceles Triangle 80">
            <a:extLst>
              <a:ext uri="{FF2B5EF4-FFF2-40B4-BE49-F238E27FC236}">
                <a16:creationId xmlns:a16="http://schemas.microsoft.com/office/drawing/2014/main" id="{FF9F2414-84E8-453E-B1F3-389FDE8192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976344" y="6115501"/>
            <a:ext cx="1494513" cy="742499"/>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50" name="Picture 2" descr="https://globalaccess.bowvalleycollege.ca/sites/default/files/Intersectionality-diagram.jpg">
            <a:extLst>
              <a:ext uri="{FF2B5EF4-FFF2-40B4-BE49-F238E27FC236}">
                <a16:creationId xmlns:a16="http://schemas.microsoft.com/office/drawing/2014/main" id="{1183371E-764B-4502-8471-3C3562D7B1D1}"/>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743605" y="643467"/>
            <a:ext cx="8704790" cy="5571065"/>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83" name="Isosceles Triangle 82">
            <a:extLst>
              <a:ext uri="{FF2B5EF4-FFF2-40B4-BE49-F238E27FC236}">
                <a16:creationId xmlns:a16="http://schemas.microsoft.com/office/drawing/2014/main" id="{3ECA69A1-7536-43AC-85EF-C7106179F5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604080" y="6453143"/>
            <a:ext cx="814903" cy="404857"/>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7EF2528B-85B0-4C64-8D17-9CE479379881}"/>
              </a:ext>
            </a:extLst>
          </p:cNvPr>
          <p:cNvSpPr txBox="1"/>
          <p:nvPr/>
        </p:nvSpPr>
        <p:spPr>
          <a:xfrm>
            <a:off x="3325753" y="6516210"/>
            <a:ext cx="6030890" cy="369332"/>
          </a:xfrm>
          <a:prstGeom prst="rect">
            <a:avLst/>
          </a:prstGeom>
          <a:noFill/>
        </p:spPr>
        <p:txBody>
          <a:bodyPr wrap="square" rtlCol="0">
            <a:spAutoFit/>
          </a:bodyPr>
          <a:lstStyle/>
          <a:p>
            <a:r>
              <a:rPr lang="en-US" dirty="0"/>
              <a:t>Photo Credit: Bow Valley College, School of Global Access</a:t>
            </a:r>
          </a:p>
        </p:txBody>
      </p:sp>
    </p:spTree>
    <p:extLst>
      <p:ext uri="{BB962C8B-B14F-4D97-AF65-F5344CB8AC3E}">
        <p14:creationId xmlns:p14="http://schemas.microsoft.com/office/powerpoint/2010/main" val="113266615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nline Media 1" descr="Check Our Bias to Wreck Our Bias">
            <a:hlinkClick r:id="" action="ppaction://media"/>
            <a:extLst>
              <a:ext uri="{FF2B5EF4-FFF2-40B4-BE49-F238E27FC236}">
                <a16:creationId xmlns:a16="http://schemas.microsoft.com/office/drawing/2014/main" id="{B89641B1-24CC-FB45-8398-A7D03871BAB0}"/>
              </a:ext>
            </a:extLst>
          </p:cNvPr>
          <p:cNvPicPr>
            <a:picLocks noRot="1" noChangeAspect="1"/>
          </p:cNvPicPr>
          <p:nvPr>
            <a:videoFile r:link="rId1"/>
          </p:nvPr>
        </p:nvPicPr>
        <p:blipFill>
          <a:blip r:embed="rId3"/>
          <a:stretch>
            <a:fillRect/>
          </a:stretch>
        </p:blipFill>
        <p:spPr>
          <a:xfrm>
            <a:off x="315310" y="178406"/>
            <a:ext cx="11650718" cy="6592100"/>
          </a:xfrm>
          <a:prstGeom prst="rect">
            <a:avLst/>
          </a:prstGeom>
        </p:spPr>
      </p:pic>
    </p:spTree>
    <p:extLst>
      <p:ext uri="{BB962C8B-B14F-4D97-AF65-F5344CB8AC3E}">
        <p14:creationId xmlns:p14="http://schemas.microsoft.com/office/powerpoint/2010/main" val="21865516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23962611-DFD5-4092-AAFD-559E3DFCE2C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5488" y="0"/>
            <a:ext cx="10910292" cy="6858000"/>
          </a:xfrm>
          <a:prstGeom prst="rect">
            <a:avLst/>
          </a:prstGeom>
          <a:gradFill>
            <a:gsLst>
              <a:gs pos="0">
                <a:srgbClr val="E3411B">
                  <a:lumMod val="90000"/>
                </a:srgbClr>
              </a:gs>
              <a:gs pos="25000">
                <a:srgbClr val="E3411B">
                  <a:lumMod val="90000"/>
                </a:srgb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a:extLst>
              <a:ext uri="{FF2B5EF4-FFF2-40B4-BE49-F238E27FC236}">
                <a16:creationId xmlns:a16="http://schemas.microsoft.com/office/drawing/2014/main" id="{2270F1FA-0425-408F-9861-80BF5AFB276D}"/>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Text Placeholder 2">
            <a:extLst>
              <a:ext uri="{FF2B5EF4-FFF2-40B4-BE49-F238E27FC236}">
                <a16:creationId xmlns:a16="http://schemas.microsoft.com/office/drawing/2014/main" id="{4CE4D176-FE3D-EC4D-B039-67E01BE84DCA}"/>
              </a:ext>
            </a:extLst>
          </p:cNvPr>
          <p:cNvSpPr>
            <a:spLocks noGrp="1"/>
          </p:cNvSpPr>
          <p:nvPr>
            <p:ph type="body" idx="1"/>
          </p:nvPr>
        </p:nvSpPr>
        <p:spPr>
          <a:xfrm>
            <a:off x="3045368" y="4074718"/>
            <a:ext cx="6105194" cy="682079"/>
          </a:xfrm>
        </p:spPr>
        <p:txBody>
          <a:bodyPr vert="horz" lIns="91440" tIns="45720" rIns="91440" bIns="45720" rtlCol="0">
            <a:normAutofit/>
          </a:bodyPr>
          <a:lstStyle/>
          <a:p>
            <a:pPr algn="ctr"/>
            <a:endParaRPr lang="en-US" sz="2400" kern="1200">
              <a:solidFill>
                <a:srgbClr val="FFFFFF"/>
              </a:solidFill>
              <a:latin typeface="+mn-lt"/>
              <a:ea typeface="+mn-ea"/>
              <a:cs typeface="+mn-cs"/>
            </a:endParaRPr>
          </a:p>
        </p:txBody>
      </p:sp>
      <p:sp>
        <p:nvSpPr>
          <p:cNvPr id="2" name="Title 1">
            <a:extLst>
              <a:ext uri="{FF2B5EF4-FFF2-40B4-BE49-F238E27FC236}">
                <a16:creationId xmlns:a16="http://schemas.microsoft.com/office/drawing/2014/main" id="{E5875600-CA24-E847-8548-B3DA6347111D}"/>
              </a:ext>
            </a:extLst>
          </p:cNvPr>
          <p:cNvSpPr>
            <a:spLocks noGrp="1"/>
          </p:cNvSpPr>
          <p:nvPr>
            <p:ph type="title"/>
          </p:nvPr>
        </p:nvSpPr>
        <p:spPr>
          <a:xfrm>
            <a:off x="3045368" y="2043663"/>
            <a:ext cx="6105194" cy="2031055"/>
          </a:xfrm>
        </p:spPr>
        <p:txBody>
          <a:bodyPr vert="horz" lIns="91440" tIns="45720" rIns="91440" bIns="45720" rtlCol="0" anchor="b">
            <a:normAutofit/>
          </a:bodyPr>
          <a:lstStyle/>
          <a:p>
            <a:pPr algn="ctr"/>
            <a:r>
              <a:rPr lang="en-US" sz="4700" kern="1200" dirty="0">
                <a:solidFill>
                  <a:srgbClr val="FFFFFF"/>
                </a:solidFill>
                <a:latin typeface="+mj-lt"/>
                <a:ea typeface="+mj-ea"/>
                <a:cs typeface="+mj-cs"/>
              </a:rPr>
              <a:t>How can we check our biases while serving on the subcommittee?</a:t>
            </a:r>
          </a:p>
        </p:txBody>
      </p:sp>
    </p:spTree>
    <p:extLst>
      <p:ext uri="{BB962C8B-B14F-4D97-AF65-F5344CB8AC3E}">
        <p14:creationId xmlns:p14="http://schemas.microsoft.com/office/powerpoint/2010/main" val="18150155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DB5869B-2320-43F0-B805-E4E01DFEC8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1998" cy="2693976"/>
          </a:xfrm>
          <a:prstGeom prst="rect">
            <a:avLst/>
          </a:prstGeom>
          <a:gradFill>
            <a:gsLst>
              <a:gs pos="0">
                <a:srgbClr val="E3411B">
                  <a:lumMod val="90000"/>
                </a:srgbClr>
              </a:gs>
              <a:gs pos="25000">
                <a:srgbClr val="E3411B">
                  <a:lumMod val="90000"/>
                </a:srgb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3AA16612-ACD2-4A16-8F2B-4514FD6BF28F}"/>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2B4E5F99-32B5-7F4E-9419-42241B776450}"/>
              </a:ext>
            </a:extLst>
          </p:cNvPr>
          <p:cNvSpPr>
            <a:spLocks noGrp="1"/>
          </p:cNvSpPr>
          <p:nvPr>
            <p:ph type="title"/>
          </p:nvPr>
        </p:nvSpPr>
        <p:spPr>
          <a:xfrm>
            <a:off x="1179226" y="826680"/>
            <a:ext cx="9833548" cy="1325563"/>
          </a:xfrm>
        </p:spPr>
        <p:txBody>
          <a:bodyPr>
            <a:normAutofit/>
          </a:bodyPr>
          <a:lstStyle/>
          <a:p>
            <a:pPr algn="ctr"/>
            <a:r>
              <a:rPr lang="en-US" sz="4000" dirty="0">
                <a:solidFill>
                  <a:srgbClr val="FFFFFF"/>
                </a:solidFill>
              </a:rPr>
              <a:t>Addressing Implicit Bias</a:t>
            </a:r>
          </a:p>
        </p:txBody>
      </p:sp>
      <p:sp>
        <p:nvSpPr>
          <p:cNvPr id="3" name="Content Placeholder 2">
            <a:extLst>
              <a:ext uri="{FF2B5EF4-FFF2-40B4-BE49-F238E27FC236}">
                <a16:creationId xmlns:a16="http://schemas.microsoft.com/office/drawing/2014/main" id="{5501CC6B-6657-B342-8AA4-971DAFE65225}"/>
              </a:ext>
            </a:extLst>
          </p:cNvPr>
          <p:cNvSpPr>
            <a:spLocks noGrp="1"/>
          </p:cNvSpPr>
          <p:nvPr>
            <p:ph idx="1"/>
          </p:nvPr>
        </p:nvSpPr>
        <p:spPr>
          <a:xfrm>
            <a:off x="1179226" y="3092970"/>
            <a:ext cx="9833548" cy="2693976"/>
          </a:xfrm>
        </p:spPr>
        <p:txBody>
          <a:bodyPr>
            <a:normAutofit/>
          </a:bodyPr>
          <a:lstStyle/>
          <a:p>
            <a:r>
              <a:rPr lang="en-US" dirty="0">
                <a:solidFill>
                  <a:srgbClr val="000000"/>
                </a:solidFill>
              </a:rPr>
              <a:t>Be receptive to other opinions</a:t>
            </a:r>
          </a:p>
          <a:p>
            <a:r>
              <a:rPr lang="en-US" dirty="0">
                <a:solidFill>
                  <a:srgbClr val="000000"/>
                </a:solidFill>
              </a:rPr>
              <a:t>Don’t be afraid to identify the blind spots of others</a:t>
            </a:r>
          </a:p>
          <a:p>
            <a:r>
              <a:rPr lang="en-US" dirty="0">
                <a:solidFill>
                  <a:srgbClr val="000000"/>
                </a:solidFill>
              </a:rPr>
              <a:t>Question cultural stereotypes</a:t>
            </a:r>
          </a:p>
          <a:p>
            <a:r>
              <a:rPr lang="en-US" dirty="0">
                <a:solidFill>
                  <a:srgbClr val="000000"/>
                </a:solidFill>
              </a:rPr>
              <a:t>Cross reference your conclusion with the facts (analytical thinking)</a:t>
            </a:r>
          </a:p>
          <a:p>
            <a:endParaRPr lang="en-US" dirty="0">
              <a:solidFill>
                <a:srgbClr val="000000"/>
              </a:solidFill>
            </a:endParaRPr>
          </a:p>
          <a:p>
            <a:endParaRPr lang="en-US" dirty="0">
              <a:solidFill>
                <a:srgbClr val="000000"/>
              </a:solidFill>
            </a:endParaRPr>
          </a:p>
        </p:txBody>
      </p:sp>
    </p:spTree>
    <p:extLst>
      <p:ext uri="{BB962C8B-B14F-4D97-AF65-F5344CB8AC3E}">
        <p14:creationId xmlns:p14="http://schemas.microsoft.com/office/powerpoint/2010/main" val="36844127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DB5869B-2320-43F0-B805-E4E01DFEC8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1998" cy="2693976"/>
          </a:xfrm>
          <a:prstGeom prst="rect">
            <a:avLst/>
          </a:prstGeom>
          <a:gradFill>
            <a:gsLst>
              <a:gs pos="0">
                <a:srgbClr val="E3411B">
                  <a:lumMod val="90000"/>
                </a:srgbClr>
              </a:gs>
              <a:gs pos="25000">
                <a:srgbClr val="E3411B">
                  <a:lumMod val="90000"/>
                </a:srgb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3AA16612-ACD2-4A16-8F2B-4514FD6BF28F}"/>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2475FDD6-9AB2-2E47-AFD8-564DCB317B8A}"/>
              </a:ext>
            </a:extLst>
          </p:cNvPr>
          <p:cNvSpPr>
            <a:spLocks noGrp="1"/>
          </p:cNvSpPr>
          <p:nvPr>
            <p:ph type="title"/>
          </p:nvPr>
        </p:nvSpPr>
        <p:spPr>
          <a:xfrm>
            <a:off x="1179226" y="826680"/>
            <a:ext cx="9833548" cy="1325563"/>
          </a:xfrm>
        </p:spPr>
        <p:txBody>
          <a:bodyPr>
            <a:normAutofit/>
          </a:bodyPr>
          <a:lstStyle/>
          <a:p>
            <a:pPr algn="ctr"/>
            <a:r>
              <a:rPr lang="en-US" sz="4000">
                <a:solidFill>
                  <a:srgbClr val="FFFFFF"/>
                </a:solidFill>
              </a:rPr>
              <a:t>A Bat and a Ball</a:t>
            </a:r>
            <a:endParaRPr lang="en-US" sz="4000" dirty="0">
              <a:solidFill>
                <a:srgbClr val="FFFFFF"/>
              </a:solidFill>
            </a:endParaRPr>
          </a:p>
        </p:txBody>
      </p:sp>
      <p:sp>
        <p:nvSpPr>
          <p:cNvPr id="3" name="Content Placeholder 2">
            <a:extLst>
              <a:ext uri="{FF2B5EF4-FFF2-40B4-BE49-F238E27FC236}">
                <a16:creationId xmlns:a16="http://schemas.microsoft.com/office/drawing/2014/main" id="{0C9FB4C0-9CDC-024D-9BEC-B293B61FBEF3}"/>
              </a:ext>
            </a:extLst>
          </p:cNvPr>
          <p:cNvSpPr>
            <a:spLocks noGrp="1"/>
          </p:cNvSpPr>
          <p:nvPr>
            <p:ph idx="1"/>
          </p:nvPr>
        </p:nvSpPr>
        <p:spPr>
          <a:xfrm>
            <a:off x="1179226" y="3092970"/>
            <a:ext cx="9833548" cy="2693976"/>
          </a:xfrm>
        </p:spPr>
        <p:txBody>
          <a:bodyPr>
            <a:normAutofit fontScale="92500" lnSpcReduction="20000"/>
          </a:bodyPr>
          <a:lstStyle/>
          <a:p>
            <a:pPr marL="0" indent="0">
              <a:buNone/>
            </a:pPr>
            <a:r>
              <a:rPr lang="en-US" sz="3200"/>
              <a:t>A bat and a ball costs $1.10. If the bat costs $1 more than the ball. How much does the ball cost?</a:t>
            </a:r>
          </a:p>
          <a:p>
            <a:pPr marL="0" indent="0">
              <a:buNone/>
            </a:pPr>
            <a:endParaRPr lang="en-US" sz="3200"/>
          </a:p>
          <a:p>
            <a:pPr marL="0" indent="0">
              <a:buNone/>
            </a:pPr>
            <a:r>
              <a:rPr lang="en-US" sz="3200"/>
              <a:t>The answer is:  5 cents</a:t>
            </a:r>
          </a:p>
          <a:p>
            <a:pPr marL="0" indent="0">
              <a:buNone/>
            </a:pPr>
            <a:endParaRPr lang="en-US" sz="3200"/>
          </a:p>
          <a:p>
            <a:pPr marL="0" indent="0">
              <a:buNone/>
            </a:pPr>
            <a:r>
              <a:rPr lang="en-US" sz="3200"/>
              <a:t>($1.05) + (.05) = $1.10</a:t>
            </a:r>
          </a:p>
          <a:p>
            <a:pPr marL="0" indent="0">
              <a:buNone/>
            </a:pPr>
            <a:endParaRPr lang="en-US" sz="3200"/>
          </a:p>
          <a:p>
            <a:pPr marL="0" indent="0">
              <a:buNone/>
            </a:pPr>
            <a:endParaRPr lang="en-US" sz="3200"/>
          </a:p>
          <a:p>
            <a:pPr marL="0" indent="0">
              <a:buNone/>
            </a:pPr>
            <a:endParaRPr lang="en-US" sz="2000" dirty="0">
              <a:solidFill>
                <a:srgbClr val="000000"/>
              </a:solidFill>
            </a:endParaRPr>
          </a:p>
        </p:txBody>
      </p:sp>
    </p:spTree>
    <p:extLst>
      <p:ext uri="{BB962C8B-B14F-4D97-AF65-F5344CB8AC3E}">
        <p14:creationId xmlns:p14="http://schemas.microsoft.com/office/powerpoint/2010/main" val="18952480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nline Media 1" title="POV - Implicit Bias High Heels, Violins and a Warning">
            <a:hlinkClick r:id="" action="ppaction://media"/>
            <a:extLst>
              <a:ext uri="{FF2B5EF4-FFF2-40B4-BE49-F238E27FC236}">
                <a16:creationId xmlns:a16="http://schemas.microsoft.com/office/drawing/2014/main" id="{1F21B2EE-7AB3-4351-B029-84D177743AD7}"/>
              </a:ext>
            </a:extLst>
          </p:cNvPr>
          <p:cNvPicPr>
            <a:picLocks noRot="1" noChangeAspect="1"/>
          </p:cNvPicPr>
          <p:nvPr>
            <a:videoFile r:link="rId1"/>
          </p:nvPr>
        </p:nvPicPr>
        <p:blipFill>
          <a:blip r:embed="rId3"/>
          <a:stretch>
            <a:fillRect/>
          </a:stretch>
        </p:blipFill>
        <p:spPr>
          <a:xfrm>
            <a:off x="280276" y="157655"/>
            <a:ext cx="11638455" cy="6546631"/>
          </a:xfrm>
          <a:prstGeom prst="rect">
            <a:avLst/>
          </a:prstGeom>
        </p:spPr>
      </p:pic>
    </p:spTree>
    <p:extLst>
      <p:ext uri="{BB962C8B-B14F-4D97-AF65-F5344CB8AC3E}">
        <p14:creationId xmlns:p14="http://schemas.microsoft.com/office/powerpoint/2010/main" val="78714575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3" name="Rectangle 82">
            <a:extLst>
              <a:ext uri="{FF2B5EF4-FFF2-40B4-BE49-F238E27FC236}">
                <a16:creationId xmlns:a16="http://schemas.microsoft.com/office/drawing/2014/main" id="{DBF61EA3-B236-439E-9C0B-340980D56BE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52F8635-4FF7-964D-A601-8A1AE71192A1}"/>
              </a:ext>
            </a:extLst>
          </p:cNvPr>
          <p:cNvSpPr>
            <a:spLocks noGrp="1"/>
          </p:cNvSpPr>
          <p:nvPr>
            <p:ph type="title"/>
          </p:nvPr>
        </p:nvSpPr>
        <p:spPr>
          <a:xfrm>
            <a:off x="808638" y="386930"/>
            <a:ext cx="9236700" cy="1188950"/>
          </a:xfrm>
        </p:spPr>
        <p:txBody>
          <a:bodyPr anchor="b">
            <a:normAutofit/>
          </a:bodyPr>
          <a:lstStyle/>
          <a:p>
            <a:r>
              <a:rPr lang="en-US" sz="5400"/>
              <a:t>References</a:t>
            </a:r>
          </a:p>
        </p:txBody>
      </p:sp>
      <p:grpSp>
        <p:nvGrpSpPr>
          <p:cNvPr id="94" name="Group 84">
            <a:extLst>
              <a:ext uri="{FF2B5EF4-FFF2-40B4-BE49-F238E27FC236}">
                <a16:creationId xmlns:a16="http://schemas.microsoft.com/office/drawing/2014/main" id="{28FAF094-D087-493F-8DF9-A486C2D6BBA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 y="1998368"/>
            <a:ext cx="11695083" cy="782176"/>
            <a:chOff x="-2" y="1998368"/>
            <a:chExt cx="11695083" cy="782176"/>
          </a:xfrm>
        </p:grpSpPr>
        <p:sp>
          <p:nvSpPr>
            <p:cNvPr id="86" name="Rectangle 85">
              <a:extLst>
                <a:ext uri="{FF2B5EF4-FFF2-40B4-BE49-F238E27FC236}">
                  <a16:creationId xmlns:a16="http://schemas.microsoft.com/office/drawing/2014/main" id="{8D7C88D8-5509-4514-925A-9CE148E5CB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11228040" y="2313027"/>
              <a:ext cx="781700"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Rectangle 86">
              <a:extLst>
                <a:ext uri="{FF2B5EF4-FFF2-40B4-BE49-F238E27FC236}">
                  <a16:creationId xmlns:a16="http://schemas.microsoft.com/office/drawing/2014/main" id="{7275593D-F75E-4426-AE3E-2CDEFD228D2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flipV="1">
              <a:off x="-2" y="1998845"/>
              <a:ext cx="11454595" cy="7816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6" name="Rectangle 88">
            <a:extLst>
              <a:ext uri="{FF2B5EF4-FFF2-40B4-BE49-F238E27FC236}">
                <a16:creationId xmlns:a16="http://schemas.microsoft.com/office/drawing/2014/main" id="{E659831F-0D9A-4C63-9EBB-8435B85A44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03079"/>
            <a:ext cx="11383362" cy="4147845"/>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1FF2DACE-7EA4-364A-BA9A-61EAD4A481F9}"/>
              </a:ext>
            </a:extLst>
          </p:cNvPr>
          <p:cNvSpPr>
            <a:spLocks noGrp="1"/>
          </p:cNvSpPr>
          <p:nvPr>
            <p:ph idx="1"/>
          </p:nvPr>
        </p:nvSpPr>
        <p:spPr>
          <a:xfrm>
            <a:off x="793660" y="2599509"/>
            <a:ext cx="10143668" cy="3435531"/>
          </a:xfrm>
        </p:spPr>
        <p:txBody>
          <a:bodyPr anchor="ctr">
            <a:normAutofit fontScale="85000" lnSpcReduction="20000"/>
          </a:bodyPr>
          <a:lstStyle/>
          <a:p>
            <a:r>
              <a:rPr lang="en-US" sz="1500" dirty="0"/>
              <a:t>American Psychological Association. (n.d.) Heuristics. In APA dictionary of psychology. Retrieved August 24, 2020, from </a:t>
            </a:r>
            <a:r>
              <a:rPr lang="en-US" sz="1600" dirty="0">
                <a:hlinkClick r:id="rId2"/>
              </a:rPr>
              <a:t>https://dictionary.apa.org/heuristic</a:t>
            </a:r>
            <a:endParaRPr lang="en-US" sz="1500" dirty="0"/>
          </a:p>
          <a:p>
            <a:r>
              <a:rPr lang="en-US" sz="1500" dirty="0"/>
              <a:t>Barrett, L.F., </a:t>
            </a:r>
            <a:r>
              <a:rPr lang="en-US" sz="1500" dirty="0" err="1"/>
              <a:t>Adolphs</a:t>
            </a:r>
            <a:r>
              <a:rPr lang="en-US" sz="1500" dirty="0"/>
              <a:t>, R., </a:t>
            </a:r>
            <a:r>
              <a:rPr lang="en-US" sz="1500" dirty="0" err="1"/>
              <a:t>Marsella</a:t>
            </a:r>
            <a:r>
              <a:rPr lang="en-US" sz="1500" dirty="0"/>
              <a:t>. S., Martinez, A.M., &amp; Pollak, S.D. (2019). Emotional expressions reconsidered: Challenges to inferring emotion from human facial movements. Psychological Science in the Public Interest. 20(1), 1-68. </a:t>
            </a:r>
            <a:r>
              <a:rPr lang="en-US" sz="1500" dirty="0">
                <a:hlinkClick r:id="rId3"/>
              </a:rPr>
              <a:t>https://doi.org/10.1177%2F1529100619832930</a:t>
            </a:r>
            <a:endParaRPr lang="en-US" sz="1500" dirty="0"/>
          </a:p>
          <a:p>
            <a:r>
              <a:rPr lang="en-US" sz="1500" dirty="0" err="1"/>
              <a:t>BruinX</a:t>
            </a:r>
            <a:r>
              <a:rPr lang="en-US" sz="1500" dirty="0"/>
              <a:t> (2019, December 13). Implicit Bias | Preface: Bias and Heuristics. </a:t>
            </a:r>
            <a:r>
              <a:rPr lang="en-US" sz="1500" u="sng" dirty="0">
                <a:hlinkClick r:id="rId4"/>
              </a:rPr>
              <a:t>https://www.youtube.com/watch?v=BwYFhJO9t50</a:t>
            </a:r>
            <a:endParaRPr lang="en-US" sz="1500" dirty="0"/>
          </a:p>
          <a:p>
            <a:r>
              <a:rPr lang="en-US" sz="1500" dirty="0"/>
              <a:t>Gilliam, W., Maupin, A., Reyes, C., </a:t>
            </a:r>
            <a:r>
              <a:rPr lang="en-US" sz="1500" dirty="0" err="1"/>
              <a:t>Accavitti</a:t>
            </a:r>
            <a:r>
              <a:rPr lang="en-US" sz="1500" dirty="0"/>
              <a:t>, M. &amp; </a:t>
            </a:r>
            <a:r>
              <a:rPr lang="en-US" sz="1500" dirty="0" err="1"/>
              <a:t>Shic</a:t>
            </a:r>
            <a:r>
              <a:rPr lang="en-US" sz="1500" dirty="0"/>
              <a:t>, F. (2016). </a:t>
            </a:r>
            <a:r>
              <a:rPr lang="en-US" sz="1500" i="1" dirty="0"/>
              <a:t>Do early educators’ implicit biases regarding sex and race relate to behavior expectations and recommendations of preschool expulsions and suspensions?</a:t>
            </a:r>
            <a:r>
              <a:rPr lang="en-US" sz="1500" dirty="0"/>
              <a:t> </a:t>
            </a:r>
            <a:r>
              <a:rPr lang="en-US" sz="1500" u="sng" dirty="0"/>
              <a:t> </a:t>
            </a:r>
            <a:r>
              <a:rPr lang="en-US" sz="1500" u="sng" dirty="0">
                <a:hlinkClick r:id="rId5"/>
              </a:rPr>
              <a:t>http://ziglercenter.yale.edu/publications/Preschool%20Implicit%20Bias%20Policy%20Brief_final_9_26_276766_5379.pdf</a:t>
            </a:r>
            <a:r>
              <a:rPr lang="en-US" sz="1500" dirty="0"/>
              <a:t>.</a:t>
            </a:r>
          </a:p>
          <a:p>
            <a:r>
              <a:rPr lang="en-US" sz="1500" dirty="0"/>
              <a:t>Kahneman, D. (2011). Thinking fast and slow. Farrar, Straus, and Giroux.</a:t>
            </a:r>
          </a:p>
          <a:p>
            <a:r>
              <a:rPr lang="en-US" sz="1500" dirty="0" err="1"/>
              <a:t>Storey</a:t>
            </a:r>
            <a:r>
              <a:rPr lang="en-US" sz="1500" dirty="0"/>
              <a:t>, S. (2017, January 15). Unconscious bias – making millions from theory. </a:t>
            </a:r>
            <a:r>
              <a:rPr lang="en-US" sz="1500" i="1" dirty="0"/>
              <a:t>Huffington Post.</a:t>
            </a:r>
            <a:r>
              <a:rPr lang="en-US" sz="1500" dirty="0"/>
              <a:t> </a:t>
            </a:r>
            <a:r>
              <a:rPr lang="en-US" sz="1500" u="sng" dirty="0">
                <a:hlinkClick r:id="rId6"/>
              </a:rPr>
              <a:t>https://www.huffpost.com/entry/unconscious-bias-making-m_b_8771258</a:t>
            </a:r>
            <a:endParaRPr lang="en-US" sz="1500" dirty="0"/>
          </a:p>
          <a:p>
            <a:r>
              <a:rPr lang="en-US" sz="1500" dirty="0"/>
              <a:t>Psychology Today (n.d.) Heuristics. </a:t>
            </a:r>
            <a:r>
              <a:rPr lang="en-US" sz="1500" dirty="0">
                <a:hlinkClick r:id="rId7"/>
              </a:rPr>
              <a:t>https://www.psychologytoday.com/us/basics/heuristics</a:t>
            </a:r>
            <a:endParaRPr lang="en-US" sz="1500" dirty="0"/>
          </a:p>
          <a:p>
            <a:r>
              <a:rPr lang="en-US" sz="1500" dirty="0" err="1"/>
              <a:t>Reshamwala</a:t>
            </a:r>
            <a:r>
              <a:rPr lang="en-US" sz="1500" dirty="0"/>
              <a:t>, Saleem (2016, December 16). Check our bias to wreck our bias. [Webisode] In Who, Me? Biased? In the New York Times. </a:t>
            </a:r>
            <a:r>
              <a:rPr lang="en-US" sz="1500" u="sng" dirty="0">
                <a:hlinkClick r:id="rId8"/>
              </a:rPr>
              <a:t>https://www.nytimes.com/video/who-me-biased</a:t>
            </a:r>
            <a:endParaRPr lang="en-US" sz="1500" dirty="0"/>
          </a:p>
          <a:p>
            <a:r>
              <a:rPr lang="en-US" sz="1500" dirty="0" err="1"/>
              <a:t>Reshamwala</a:t>
            </a:r>
            <a:r>
              <a:rPr lang="en-US" sz="1500" dirty="0"/>
              <a:t>, Saleem (2016, December 16). High heels, violins and warning. [Webisode] In Who, Me? Biased? In the New York Times. </a:t>
            </a:r>
            <a:r>
              <a:rPr lang="en-US" sz="1500" u="sng" dirty="0">
                <a:hlinkClick r:id="rId8"/>
              </a:rPr>
              <a:t>https://www.nytimes.com/video/who-me-biased</a:t>
            </a:r>
            <a:endParaRPr lang="en-US" sz="1500" dirty="0"/>
          </a:p>
          <a:p>
            <a:endParaRPr lang="en-US" sz="1500" dirty="0"/>
          </a:p>
        </p:txBody>
      </p:sp>
    </p:spTree>
    <p:extLst>
      <p:ext uri="{BB962C8B-B14F-4D97-AF65-F5344CB8AC3E}">
        <p14:creationId xmlns:p14="http://schemas.microsoft.com/office/powerpoint/2010/main" val="26434921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DB5869B-2320-43F0-B805-E4E01DFEC8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1998" cy="2693976"/>
          </a:xfrm>
          <a:prstGeom prst="rect">
            <a:avLst/>
          </a:prstGeom>
          <a:gradFill>
            <a:gsLst>
              <a:gs pos="0">
                <a:srgbClr val="E3411B">
                  <a:lumMod val="90000"/>
                </a:srgbClr>
              </a:gs>
              <a:gs pos="25000">
                <a:srgbClr val="E3411B">
                  <a:lumMod val="90000"/>
                </a:srgb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3AA16612-ACD2-4A16-8F2B-4514FD6BF28F}"/>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B18BA069-ABEC-2349-91E0-135367925851}"/>
              </a:ext>
            </a:extLst>
          </p:cNvPr>
          <p:cNvSpPr>
            <a:spLocks noGrp="1"/>
          </p:cNvSpPr>
          <p:nvPr>
            <p:ph type="title"/>
          </p:nvPr>
        </p:nvSpPr>
        <p:spPr>
          <a:xfrm>
            <a:off x="1179226" y="826680"/>
            <a:ext cx="9833548" cy="1325563"/>
          </a:xfrm>
        </p:spPr>
        <p:txBody>
          <a:bodyPr>
            <a:normAutofit/>
          </a:bodyPr>
          <a:lstStyle/>
          <a:p>
            <a:pPr algn="ctr"/>
            <a:r>
              <a:rPr lang="en-US" sz="4000" dirty="0">
                <a:solidFill>
                  <a:srgbClr val="FFFFFF"/>
                </a:solidFill>
              </a:rPr>
              <a:t>Kahneman’s two systems approach to judgement and choice</a:t>
            </a:r>
          </a:p>
        </p:txBody>
      </p:sp>
      <p:sp>
        <p:nvSpPr>
          <p:cNvPr id="3" name="Content Placeholder 2">
            <a:extLst>
              <a:ext uri="{FF2B5EF4-FFF2-40B4-BE49-F238E27FC236}">
                <a16:creationId xmlns:a16="http://schemas.microsoft.com/office/drawing/2014/main" id="{EC0503A4-4691-1646-8BD3-F1B05A52D0EE}"/>
              </a:ext>
            </a:extLst>
          </p:cNvPr>
          <p:cNvSpPr>
            <a:spLocks noGrp="1"/>
          </p:cNvSpPr>
          <p:nvPr>
            <p:ph idx="1"/>
          </p:nvPr>
        </p:nvSpPr>
        <p:spPr>
          <a:xfrm>
            <a:off x="1179226" y="3092969"/>
            <a:ext cx="9833548" cy="3023745"/>
          </a:xfrm>
        </p:spPr>
        <p:txBody>
          <a:bodyPr>
            <a:normAutofit fontScale="92500" lnSpcReduction="20000"/>
          </a:bodyPr>
          <a:lstStyle/>
          <a:p>
            <a:pPr marL="0" indent="0">
              <a:buNone/>
            </a:pPr>
            <a:r>
              <a:rPr lang="en-US" dirty="0"/>
              <a:t>“System 1 operates automatically and quickly, with little or not effort and no sense of voluntary control.”</a:t>
            </a:r>
          </a:p>
          <a:p>
            <a:pPr lvl="1"/>
            <a:r>
              <a:rPr lang="en-US" dirty="0"/>
              <a:t>The automatic system. </a:t>
            </a:r>
          </a:p>
          <a:p>
            <a:pPr marL="457200" lvl="1" indent="0">
              <a:buNone/>
            </a:pPr>
            <a:endParaRPr lang="en-US" dirty="0"/>
          </a:p>
          <a:p>
            <a:pPr marL="0" indent="0">
              <a:buNone/>
            </a:pPr>
            <a:r>
              <a:rPr lang="en-US" dirty="0"/>
              <a:t>“System 2 allocates attention to the effort mental activities that demand it, including complex computations. The operations of System 2 are often associated with the subjective.”</a:t>
            </a:r>
          </a:p>
          <a:p>
            <a:pPr lvl="1"/>
            <a:r>
              <a:rPr lang="en-US" dirty="0"/>
              <a:t>The effortful system</a:t>
            </a:r>
          </a:p>
          <a:p>
            <a:pPr marL="0" indent="0" algn="r">
              <a:buNone/>
            </a:pPr>
            <a:r>
              <a:rPr lang="en-US" sz="1600" dirty="0"/>
              <a:t>(Kahneman, 2011)</a:t>
            </a:r>
          </a:p>
          <a:p>
            <a:pPr marL="0" indent="0">
              <a:buNone/>
            </a:pPr>
            <a:endParaRPr lang="en-US" sz="2000" dirty="0">
              <a:solidFill>
                <a:srgbClr val="000000"/>
              </a:solidFill>
            </a:endParaRPr>
          </a:p>
        </p:txBody>
      </p:sp>
    </p:spTree>
    <p:extLst>
      <p:ext uri="{BB962C8B-B14F-4D97-AF65-F5344CB8AC3E}">
        <p14:creationId xmlns:p14="http://schemas.microsoft.com/office/powerpoint/2010/main" val="2541128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2" name="Picture 1">
            <a:extLst>
              <a:ext uri="{FF2B5EF4-FFF2-40B4-BE49-F238E27FC236}">
                <a16:creationId xmlns:a16="http://schemas.microsoft.com/office/drawing/2014/main" id="{7BC74BB7-D640-4990-98D5-B98301B46C58}"/>
              </a:ext>
            </a:extLst>
          </p:cNvPr>
          <p:cNvPicPr>
            <a:picLocks noChangeAspect="1"/>
          </p:cNvPicPr>
          <p:nvPr/>
        </p:nvPicPr>
        <p:blipFill rotWithShape="1">
          <a:blip r:embed="rId2"/>
          <a:srcRect l="1790" r="2192"/>
          <a:stretch/>
        </p:blipFill>
        <p:spPr>
          <a:xfrm>
            <a:off x="20" y="1282"/>
            <a:ext cx="12191980" cy="6856718"/>
          </a:xfrm>
          <a:prstGeom prst="rect">
            <a:avLst/>
          </a:prstGeom>
        </p:spPr>
      </p:pic>
    </p:spTree>
    <p:extLst>
      <p:ext uri="{BB962C8B-B14F-4D97-AF65-F5344CB8AC3E}">
        <p14:creationId xmlns:p14="http://schemas.microsoft.com/office/powerpoint/2010/main" val="41524662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DB5869B-2320-43F0-B805-E4E01DFEC8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1998" cy="2693976"/>
          </a:xfrm>
          <a:prstGeom prst="rect">
            <a:avLst/>
          </a:prstGeom>
          <a:gradFill>
            <a:gsLst>
              <a:gs pos="0">
                <a:srgbClr val="E3411B">
                  <a:lumMod val="90000"/>
                </a:srgbClr>
              </a:gs>
              <a:gs pos="25000">
                <a:srgbClr val="E3411B">
                  <a:lumMod val="90000"/>
                </a:srgb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3AA16612-ACD2-4A16-8F2B-4514FD6BF28F}"/>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B18BA069-ABEC-2349-91E0-135367925851}"/>
              </a:ext>
            </a:extLst>
          </p:cNvPr>
          <p:cNvSpPr>
            <a:spLocks noGrp="1"/>
          </p:cNvSpPr>
          <p:nvPr>
            <p:ph type="title"/>
          </p:nvPr>
        </p:nvSpPr>
        <p:spPr>
          <a:xfrm>
            <a:off x="1179226" y="826680"/>
            <a:ext cx="9833548" cy="1325563"/>
          </a:xfrm>
        </p:spPr>
        <p:txBody>
          <a:bodyPr>
            <a:normAutofit/>
          </a:bodyPr>
          <a:lstStyle/>
          <a:p>
            <a:pPr algn="ctr"/>
            <a:r>
              <a:rPr lang="en-US" sz="4000" dirty="0">
                <a:solidFill>
                  <a:srgbClr val="FFFFFF"/>
                </a:solidFill>
              </a:rPr>
              <a:t>Kahneman’s two systems approach to judgement and choice</a:t>
            </a:r>
          </a:p>
        </p:txBody>
      </p:sp>
      <p:sp>
        <p:nvSpPr>
          <p:cNvPr id="3" name="Content Placeholder 2">
            <a:extLst>
              <a:ext uri="{FF2B5EF4-FFF2-40B4-BE49-F238E27FC236}">
                <a16:creationId xmlns:a16="http://schemas.microsoft.com/office/drawing/2014/main" id="{EC0503A4-4691-1646-8BD3-F1B05A52D0EE}"/>
              </a:ext>
            </a:extLst>
          </p:cNvPr>
          <p:cNvSpPr>
            <a:spLocks noGrp="1"/>
          </p:cNvSpPr>
          <p:nvPr>
            <p:ph idx="1"/>
          </p:nvPr>
        </p:nvSpPr>
        <p:spPr>
          <a:xfrm>
            <a:off x="1179226" y="3092970"/>
            <a:ext cx="9833548" cy="2693976"/>
          </a:xfrm>
        </p:spPr>
        <p:txBody>
          <a:bodyPr>
            <a:normAutofit fontScale="85000" lnSpcReduction="10000"/>
          </a:bodyPr>
          <a:lstStyle/>
          <a:p>
            <a:pPr marL="0" indent="0">
              <a:buNone/>
            </a:pPr>
            <a:r>
              <a:rPr lang="en-US" dirty="0"/>
              <a:t> System 1  provides information to System 2 such as impressions, intuitions, intentions, and feelings. System 2 turns this information into beliefs, impulses, and actions. </a:t>
            </a:r>
          </a:p>
          <a:p>
            <a:pPr marL="0" indent="0">
              <a:buNone/>
            </a:pPr>
            <a:endParaRPr lang="en-US" dirty="0"/>
          </a:p>
          <a:p>
            <a:pPr marL="0" indent="0">
              <a:buNone/>
            </a:pPr>
            <a:r>
              <a:rPr lang="en-US" dirty="0"/>
              <a:t>What happens if the impressions, intentions, and feelings are in incorrect?</a:t>
            </a:r>
          </a:p>
          <a:p>
            <a:pPr marL="0" indent="0">
              <a:buNone/>
            </a:pPr>
            <a:endParaRPr lang="en-US" dirty="0"/>
          </a:p>
          <a:p>
            <a:pPr marL="0" indent="0" algn="r">
              <a:buNone/>
            </a:pPr>
            <a:r>
              <a:rPr lang="en-US" sz="1600" dirty="0"/>
              <a:t>(Kahneman, 2011)</a:t>
            </a:r>
          </a:p>
          <a:p>
            <a:pPr marL="0" indent="0">
              <a:buNone/>
            </a:pPr>
            <a:endParaRPr lang="en-US" sz="2000" dirty="0">
              <a:solidFill>
                <a:srgbClr val="000000"/>
              </a:solidFill>
            </a:endParaRPr>
          </a:p>
        </p:txBody>
      </p:sp>
    </p:spTree>
    <p:extLst>
      <p:ext uri="{BB962C8B-B14F-4D97-AF65-F5344CB8AC3E}">
        <p14:creationId xmlns:p14="http://schemas.microsoft.com/office/powerpoint/2010/main" val="21917013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8BA069-ABEC-2349-91E0-135367925851}"/>
              </a:ext>
            </a:extLst>
          </p:cNvPr>
          <p:cNvSpPr>
            <a:spLocks noGrp="1"/>
          </p:cNvSpPr>
          <p:nvPr>
            <p:ph type="title"/>
          </p:nvPr>
        </p:nvSpPr>
        <p:spPr>
          <a:xfrm>
            <a:off x="609601" y="4385066"/>
            <a:ext cx="10923638" cy="1317643"/>
          </a:xfrm>
        </p:spPr>
        <p:txBody>
          <a:bodyPr vert="horz" lIns="91440" tIns="45720" rIns="91440" bIns="45720" rtlCol="0" anchor="b">
            <a:normAutofit/>
          </a:bodyPr>
          <a:lstStyle/>
          <a:p>
            <a:r>
              <a:rPr lang="en-US" sz="4100" kern="1200" dirty="0">
                <a:solidFill>
                  <a:schemeClr val="tx1"/>
                </a:solidFill>
                <a:latin typeface="+mj-lt"/>
                <a:ea typeface="+mj-ea"/>
                <a:cs typeface="+mj-cs"/>
              </a:rPr>
              <a:t>Please describe what emotion the individuals in these pictures are conveying?</a:t>
            </a:r>
          </a:p>
        </p:txBody>
      </p:sp>
      <p:sp>
        <p:nvSpPr>
          <p:cNvPr id="3" name="Content Placeholder 2">
            <a:extLst>
              <a:ext uri="{FF2B5EF4-FFF2-40B4-BE49-F238E27FC236}">
                <a16:creationId xmlns:a16="http://schemas.microsoft.com/office/drawing/2014/main" id="{EC0503A4-4691-1646-8BD3-F1B05A52D0EE}"/>
              </a:ext>
            </a:extLst>
          </p:cNvPr>
          <p:cNvSpPr>
            <a:spLocks noGrp="1"/>
          </p:cNvSpPr>
          <p:nvPr>
            <p:ph idx="1"/>
          </p:nvPr>
        </p:nvSpPr>
        <p:spPr>
          <a:xfrm>
            <a:off x="609600" y="5702709"/>
            <a:ext cx="10923638" cy="521109"/>
          </a:xfrm>
        </p:spPr>
        <p:txBody>
          <a:bodyPr vert="horz" lIns="91440" tIns="45720" rIns="91440" bIns="45720" rtlCol="0">
            <a:normAutofit/>
          </a:bodyPr>
          <a:lstStyle/>
          <a:p>
            <a:pPr marL="0" indent="0">
              <a:buNone/>
            </a:pPr>
            <a:r>
              <a:rPr lang="en-US" sz="2400" kern="1200">
                <a:solidFill>
                  <a:schemeClr val="tx1"/>
                </a:solidFill>
                <a:latin typeface="+mn-lt"/>
                <a:ea typeface="+mn-ea"/>
                <a:cs typeface="+mn-cs"/>
              </a:rPr>
              <a:t> </a:t>
            </a:r>
          </a:p>
        </p:txBody>
      </p:sp>
      <p:pic>
        <p:nvPicPr>
          <p:cNvPr id="5" name="Picture 4">
            <a:extLst>
              <a:ext uri="{FF2B5EF4-FFF2-40B4-BE49-F238E27FC236}">
                <a16:creationId xmlns:a16="http://schemas.microsoft.com/office/drawing/2014/main" id="{1A482211-96F3-4B11-955E-CBD10EAA1350}"/>
              </a:ext>
            </a:extLst>
          </p:cNvPr>
          <p:cNvPicPr>
            <a:picLocks noChangeAspect="1"/>
          </p:cNvPicPr>
          <p:nvPr/>
        </p:nvPicPr>
        <p:blipFill rotWithShape="1">
          <a:blip r:embed="rId2"/>
          <a:srcRect l="8127" r="9341"/>
          <a:stretch/>
        </p:blipFill>
        <p:spPr>
          <a:xfrm>
            <a:off x="20" y="10"/>
            <a:ext cx="4059916" cy="4242806"/>
          </a:xfrm>
          <a:prstGeom prst="rect">
            <a:avLst/>
          </a:prstGeom>
        </p:spPr>
      </p:pic>
      <p:pic>
        <p:nvPicPr>
          <p:cNvPr id="9" name="Picture 8">
            <a:extLst>
              <a:ext uri="{FF2B5EF4-FFF2-40B4-BE49-F238E27FC236}">
                <a16:creationId xmlns:a16="http://schemas.microsoft.com/office/drawing/2014/main" id="{B9C18D91-E691-4401-912C-3124CE787685}"/>
              </a:ext>
            </a:extLst>
          </p:cNvPr>
          <p:cNvPicPr>
            <a:picLocks noChangeAspect="1"/>
          </p:cNvPicPr>
          <p:nvPr/>
        </p:nvPicPr>
        <p:blipFill rotWithShape="1">
          <a:blip r:embed="rId3"/>
          <a:srcRect l="19535" r="16783" b="-3"/>
          <a:stretch/>
        </p:blipFill>
        <p:spPr>
          <a:xfrm>
            <a:off x="4090482" y="-1"/>
            <a:ext cx="4062918" cy="4242816"/>
          </a:xfrm>
          <a:prstGeom prst="rect">
            <a:avLst/>
          </a:prstGeom>
        </p:spPr>
      </p:pic>
      <p:pic>
        <p:nvPicPr>
          <p:cNvPr id="7" name="Picture 2" descr="Annoyed Man Talking On Phone And Trying To Control Himself Stock Photo -  Download Image Now - iStock">
            <a:extLst>
              <a:ext uri="{FF2B5EF4-FFF2-40B4-BE49-F238E27FC236}">
                <a16:creationId xmlns:a16="http://schemas.microsoft.com/office/drawing/2014/main" id="{B457D54D-D570-477B-B2CB-02C15EEC6B24}"/>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4683" r="21681" b="-2"/>
          <a:stretch/>
        </p:blipFill>
        <p:spPr bwMode="auto">
          <a:xfrm>
            <a:off x="8132064" y="10"/>
            <a:ext cx="4059936" cy="4242806"/>
          </a:xfrm>
          <a:prstGeom prst="rect">
            <a:avLst/>
          </a:prstGeom>
          <a:noFill/>
          <a:extLst>
            <a:ext uri="{909E8E84-426E-40DD-AFC4-6F175D3DCCD1}">
              <a14:hiddenFill xmlns:a14="http://schemas.microsoft.com/office/drawing/2010/main">
                <a:solidFill>
                  <a:srgbClr val="FFFFFF"/>
                </a:solidFill>
              </a14:hiddenFill>
            </a:ext>
          </a:extLst>
        </p:spPr>
      </p:pic>
      <p:cxnSp>
        <p:nvCxnSpPr>
          <p:cNvPr id="21" name="Straight Connector 14">
            <a:extLst>
              <a:ext uri="{FF2B5EF4-FFF2-40B4-BE49-F238E27FC236}">
                <a16:creationId xmlns:a16="http://schemas.microsoft.com/office/drawing/2014/main" id="{C800968E-0A99-46C4-A9B2-6A63AC66F4B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2" y="4242136"/>
            <a:ext cx="12192002" cy="0"/>
          </a:xfrm>
          <a:prstGeom prst="line">
            <a:avLst/>
          </a:prstGeom>
          <a:ln w="1016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16">
            <a:extLst>
              <a:ext uri="{FF2B5EF4-FFF2-40B4-BE49-F238E27FC236}">
                <a16:creationId xmlns:a16="http://schemas.microsoft.com/office/drawing/2014/main" id="{0627B73E-D784-4780-AA33-DCDFE7DA16E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062919" y="-680"/>
            <a:ext cx="0" cy="4242816"/>
          </a:xfrm>
          <a:prstGeom prst="line">
            <a:avLst/>
          </a:prstGeom>
          <a:ln w="1016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18">
            <a:extLst>
              <a:ext uri="{FF2B5EF4-FFF2-40B4-BE49-F238E27FC236}">
                <a16:creationId xmlns:a16="http://schemas.microsoft.com/office/drawing/2014/main" id="{EBAD6A72-88E8-42F7-88B9-CAF744536BE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125838" y="-680"/>
            <a:ext cx="0" cy="4242816"/>
          </a:xfrm>
          <a:prstGeom prst="line">
            <a:avLst/>
          </a:prstGeom>
          <a:ln w="1016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15741358"/>
      </p:ext>
    </p:extLst>
  </p:cSld>
  <p:clrMapOvr>
    <a:overrideClrMapping bg1="dk1" tx1="lt1" bg2="dk2" tx2="lt2" accent1="accent1" accent2="accent2" accent3="accent3" accent4="accent4" accent5="accent5" accent6="accent6" hlink="hlink" folHlink="folHlink"/>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DB5869B-2320-43F0-B805-E4E01DFEC8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1998" cy="2693976"/>
          </a:xfrm>
          <a:prstGeom prst="rect">
            <a:avLst/>
          </a:prstGeom>
          <a:gradFill>
            <a:gsLst>
              <a:gs pos="0">
                <a:srgbClr val="E3411B">
                  <a:lumMod val="90000"/>
                </a:srgbClr>
              </a:gs>
              <a:gs pos="25000">
                <a:srgbClr val="E3411B">
                  <a:lumMod val="90000"/>
                </a:srgb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3AA16612-ACD2-4A16-8F2B-4514FD6BF28F}"/>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B18BA069-ABEC-2349-91E0-135367925851}"/>
              </a:ext>
            </a:extLst>
          </p:cNvPr>
          <p:cNvSpPr>
            <a:spLocks noGrp="1"/>
          </p:cNvSpPr>
          <p:nvPr>
            <p:ph type="title"/>
          </p:nvPr>
        </p:nvSpPr>
        <p:spPr>
          <a:xfrm>
            <a:off x="1179226" y="826680"/>
            <a:ext cx="9833548" cy="1325563"/>
          </a:xfrm>
        </p:spPr>
        <p:txBody>
          <a:bodyPr>
            <a:normAutofit/>
          </a:bodyPr>
          <a:lstStyle/>
          <a:p>
            <a:pPr algn="ctr"/>
            <a:r>
              <a:rPr lang="en-US" sz="4000" dirty="0">
                <a:solidFill>
                  <a:srgbClr val="FFFFFF"/>
                </a:solidFill>
              </a:rPr>
              <a:t>System 1 Thinking: Social Conditioning</a:t>
            </a:r>
          </a:p>
        </p:txBody>
      </p:sp>
      <p:sp>
        <p:nvSpPr>
          <p:cNvPr id="3" name="Content Placeholder 2">
            <a:extLst>
              <a:ext uri="{FF2B5EF4-FFF2-40B4-BE49-F238E27FC236}">
                <a16:creationId xmlns:a16="http://schemas.microsoft.com/office/drawing/2014/main" id="{EC0503A4-4691-1646-8BD3-F1B05A52D0EE}"/>
              </a:ext>
            </a:extLst>
          </p:cNvPr>
          <p:cNvSpPr>
            <a:spLocks noGrp="1"/>
          </p:cNvSpPr>
          <p:nvPr>
            <p:ph idx="1"/>
          </p:nvPr>
        </p:nvSpPr>
        <p:spPr>
          <a:xfrm>
            <a:off x="1179226" y="3092969"/>
            <a:ext cx="9833548" cy="3260533"/>
          </a:xfrm>
        </p:spPr>
        <p:txBody>
          <a:bodyPr>
            <a:normAutofit fontScale="92500" lnSpcReduction="10000"/>
          </a:bodyPr>
          <a:lstStyle/>
          <a:p>
            <a:pPr marL="0" indent="0">
              <a:buNone/>
            </a:pPr>
            <a:r>
              <a:rPr lang="en-US" dirty="0"/>
              <a:t>The pictures are from a Google search for “annoyed man”.</a:t>
            </a:r>
            <a:endParaRPr lang="en-US" sz="2000" dirty="0">
              <a:solidFill>
                <a:srgbClr val="000000"/>
              </a:solidFill>
            </a:endParaRPr>
          </a:p>
          <a:p>
            <a:pPr marL="0" indent="0">
              <a:buNone/>
            </a:pPr>
            <a:endParaRPr lang="en-US" sz="2000" dirty="0">
              <a:solidFill>
                <a:srgbClr val="000000"/>
              </a:solidFill>
            </a:endParaRPr>
          </a:p>
          <a:p>
            <a:pPr marL="0" indent="0">
              <a:buNone/>
            </a:pPr>
            <a:r>
              <a:rPr lang="en-US" dirty="0">
                <a:solidFill>
                  <a:srgbClr val="000000"/>
                </a:solidFill>
              </a:rPr>
              <a:t>Scientific evidence shows how people communicate anger, disgust, fear, happiness, sadness, and surprise varies across cultures and situations. (Barrett et al., 2019)</a:t>
            </a:r>
          </a:p>
          <a:p>
            <a:pPr marL="0" indent="0">
              <a:buNone/>
            </a:pPr>
            <a:endParaRPr lang="en-US" dirty="0">
              <a:solidFill>
                <a:srgbClr val="000000"/>
              </a:solidFill>
            </a:endParaRPr>
          </a:p>
          <a:p>
            <a:pPr marL="0" indent="0">
              <a:buNone/>
            </a:pPr>
            <a:r>
              <a:rPr lang="en-US" dirty="0">
                <a:solidFill>
                  <a:srgbClr val="000000"/>
                </a:solidFill>
              </a:rPr>
              <a:t>Our impressions, intuitions, and feelings are a product of our social conditioning. </a:t>
            </a:r>
          </a:p>
        </p:txBody>
      </p:sp>
    </p:spTree>
    <p:extLst>
      <p:ext uri="{BB962C8B-B14F-4D97-AF65-F5344CB8AC3E}">
        <p14:creationId xmlns:p14="http://schemas.microsoft.com/office/powerpoint/2010/main" val="7183007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DB5869B-2320-43F0-B805-E4E01DFEC8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1998" cy="2693976"/>
          </a:xfrm>
          <a:prstGeom prst="rect">
            <a:avLst/>
          </a:prstGeom>
          <a:gradFill>
            <a:gsLst>
              <a:gs pos="0">
                <a:srgbClr val="E3411B">
                  <a:lumMod val="90000"/>
                </a:srgbClr>
              </a:gs>
              <a:gs pos="25000">
                <a:srgbClr val="E3411B">
                  <a:lumMod val="90000"/>
                </a:srgb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3AA16612-ACD2-4A16-8F2B-4514FD6BF28F}"/>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B18BA069-ABEC-2349-91E0-135367925851}"/>
              </a:ext>
            </a:extLst>
          </p:cNvPr>
          <p:cNvSpPr>
            <a:spLocks noGrp="1"/>
          </p:cNvSpPr>
          <p:nvPr>
            <p:ph type="title"/>
          </p:nvPr>
        </p:nvSpPr>
        <p:spPr>
          <a:xfrm>
            <a:off x="1179226" y="826680"/>
            <a:ext cx="9833548" cy="1325563"/>
          </a:xfrm>
        </p:spPr>
        <p:txBody>
          <a:bodyPr>
            <a:normAutofit/>
          </a:bodyPr>
          <a:lstStyle/>
          <a:p>
            <a:pPr algn="ctr"/>
            <a:r>
              <a:rPr lang="en-US" sz="4000" dirty="0">
                <a:solidFill>
                  <a:srgbClr val="FFFFFF"/>
                </a:solidFill>
              </a:rPr>
              <a:t>System 1 Thinking: Heuristics and Bias</a:t>
            </a:r>
          </a:p>
        </p:txBody>
      </p:sp>
      <p:sp>
        <p:nvSpPr>
          <p:cNvPr id="3" name="Content Placeholder 2">
            <a:extLst>
              <a:ext uri="{FF2B5EF4-FFF2-40B4-BE49-F238E27FC236}">
                <a16:creationId xmlns:a16="http://schemas.microsoft.com/office/drawing/2014/main" id="{EC0503A4-4691-1646-8BD3-F1B05A52D0EE}"/>
              </a:ext>
            </a:extLst>
          </p:cNvPr>
          <p:cNvSpPr>
            <a:spLocks noGrp="1"/>
          </p:cNvSpPr>
          <p:nvPr>
            <p:ph idx="1"/>
          </p:nvPr>
        </p:nvSpPr>
        <p:spPr>
          <a:xfrm>
            <a:off x="1179226" y="3092970"/>
            <a:ext cx="9833548" cy="2693976"/>
          </a:xfrm>
        </p:spPr>
        <p:txBody>
          <a:bodyPr>
            <a:normAutofit fontScale="62500" lnSpcReduction="20000"/>
          </a:bodyPr>
          <a:lstStyle/>
          <a:p>
            <a:r>
              <a:rPr lang="en-US" dirty="0"/>
              <a:t>A heuristic is a mental shortcut that allows an individual to make a decision, pass judgment, or solve a problem quickly and with the least amount of mental effort.  </a:t>
            </a:r>
            <a:r>
              <a:rPr lang="en-US" i="1" dirty="0"/>
              <a:t>–Psychology Today</a:t>
            </a:r>
          </a:p>
          <a:p>
            <a:pPr marL="0" indent="0">
              <a:buNone/>
            </a:pPr>
            <a:endParaRPr lang="en-US" i="1" dirty="0"/>
          </a:p>
          <a:p>
            <a:r>
              <a:rPr lang="en-US" dirty="0"/>
              <a:t>In cognition, an </a:t>
            </a:r>
            <a:r>
              <a:rPr lang="en-US" b="1" dirty="0"/>
              <a:t>experience-based</a:t>
            </a:r>
            <a:r>
              <a:rPr lang="en-US" dirty="0"/>
              <a:t> strategy for solving a problem or making a decision that often provides an </a:t>
            </a:r>
            <a:r>
              <a:rPr lang="en-US" b="1" dirty="0"/>
              <a:t>efficient means of finding an answer but cannot guarantee a correct outcome. </a:t>
            </a:r>
            <a:r>
              <a:rPr lang="en-US" dirty="0"/>
              <a:t>Some heuristics, such as the availability heuristic or representativeness heuristic, involve </a:t>
            </a:r>
            <a:r>
              <a:rPr lang="en-US" b="1" dirty="0"/>
              <a:t>systematic bias</a:t>
            </a:r>
            <a:r>
              <a:rPr lang="en-US" dirty="0"/>
              <a:t>.  </a:t>
            </a:r>
            <a:r>
              <a:rPr lang="en-US" i="1" dirty="0"/>
              <a:t>- APA Dictionary of Psychology</a:t>
            </a:r>
          </a:p>
          <a:p>
            <a:pPr marL="0" indent="0">
              <a:buNone/>
            </a:pPr>
            <a:endParaRPr lang="en-US" i="1" dirty="0"/>
          </a:p>
          <a:p>
            <a:r>
              <a:rPr lang="en-US" dirty="0">
                <a:solidFill>
                  <a:srgbClr val="000000"/>
                </a:solidFill>
              </a:rPr>
              <a:t>System 1 Thinking can lead to cognitive bias and logical fallacies.</a:t>
            </a:r>
          </a:p>
          <a:p>
            <a:endParaRPr lang="en-US" i="1" dirty="0"/>
          </a:p>
          <a:p>
            <a:endParaRPr lang="en-US" i="1" dirty="0"/>
          </a:p>
          <a:p>
            <a:pPr marL="0" indent="0">
              <a:buNone/>
            </a:pPr>
            <a:endParaRPr lang="en-US" sz="2000" dirty="0">
              <a:solidFill>
                <a:srgbClr val="000000"/>
              </a:solidFill>
            </a:endParaRPr>
          </a:p>
          <a:p>
            <a:pPr marL="0" indent="0">
              <a:buNone/>
            </a:pPr>
            <a:endParaRPr lang="en-US" sz="2000" dirty="0">
              <a:solidFill>
                <a:srgbClr val="000000"/>
              </a:solidFill>
            </a:endParaRPr>
          </a:p>
        </p:txBody>
      </p:sp>
    </p:spTree>
    <p:extLst>
      <p:ext uri="{BB962C8B-B14F-4D97-AF65-F5344CB8AC3E}">
        <p14:creationId xmlns:p14="http://schemas.microsoft.com/office/powerpoint/2010/main" val="18841144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EBF87945-A001-489F-9D9B-7D9435F0B9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8639" y="347471"/>
            <a:ext cx="11100816" cy="1801368"/>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475FDD6-9AB2-2E47-AFD8-564DCB317B8A}"/>
              </a:ext>
            </a:extLst>
          </p:cNvPr>
          <p:cNvSpPr>
            <a:spLocks noGrp="1"/>
          </p:cNvSpPr>
          <p:nvPr>
            <p:ph type="title"/>
          </p:nvPr>
        </p:nvSpPr>
        <p:spPr>
          <a:xfrm>
            <a:off x="838200" y="585216"/>
            <a:ext cx="10515600" cy="1325563"/>
          </a:xfrm>
        </p:spPr>
        <p:txBody>
          <a:bodyPr>
            <a:normAutofit/>
          </a:bodyPr>
          <a:lstStyle/>
          <a:p>
            <a:r>
              <a:rPr lang="en-US" dirty="0">
                <a:solidFill>
                  <a:schemeClr val="bg1"/>
                </a:solidFill>
              </a:rPr>
              <a:t>What is Implicit Bias?</a:t>
            </a:r>
          </a:p>
        </p:txBody>
      </p:sp>
      <p:pic>
        <p:nvPicPr>
          <p:cNvPr id="4" name="Picture 3">
            <a:extLst>
              <a:ext uri="{FF2B5EF4-FFF2-40B4-BE49-F238E27FC236}">
                <a16:creationId xmlns:a16="http://schemas.microsoft.com/office/drawing/2014/main" id="{6B0B8680-B12F-4C4F-ADF3-43458D600070}"/>
              </a:ext>
            </a:extLst>
          </p:cNvPr>
          <p:cNvPicPr>
            <a:picLocks noChangeAspect="1"/>
          </p:cNvPicPr>
          <p:nvPr/>
        </p:nvPicPr>
        <p:blipFill rotWithShape="1">
          <a:blip r:embed="rId3"/>
          <a:srcRect r="3" b="12074"/>
          <a:stretch/>
        </p:blipFill>
        <p:spPr>
          <a:xfrm>
            <a:off x="841248" y="2516777"/>
            <a:ext cx="6236208" cy="3660185"/>
          </a:xfrm>
          <a:prstGeom prst="rect">
            <a:avLst/>
          </a:prstGeom>
        </p:spPr>
      </p:pic>
      <p:sp>
        <p:nvSpPr>
          <p:cNvPr id="3" name="Content Placeholder 2">
            <a:extLst>
              <a:ext uri="{FF2B5EF4-FFF2-40B4-BE49-F238E27FC236}">
                <a16:creationId xmlns:a16="http://schemas.microsoft.com/office/drawing/2014/main" id="{0C9FB4C0-9CDC-024D-9BEC-B293B61FBEF3}"/>
              </a:ext>
            </a:extLst>
          </p:cNvPr>
          <p:cNvSpPr>
            <a:spLocks noGrp="1"/>
          </p:cNvSpPr>
          <p:nvPr>
            <p:ph idx="1"/>
          </p:nvPr>
        </p:nvSpPr>
        <p:spPr>
          <a:xfrm>
            <a:off x="7546848" y="2516777"/>
            <a:ext cx="3803904" cy="3660185"/>
          </a:xfrm>
        </p:spPr>
        <p:txBody>
          <a:bodyPr anchor="ctr">
            <a:normAutofit/>
          </a:bodyPr>
          <a:lstStyle/>
          <a:p>
            <a:pPr marL="0" indent="0">
              <a:buNone/>
            </a:pPr>
            <a:r>
              <a:rPr lang="en-US" sz="2000"/>
              <a:t>Also known as Unconscious Bias</a:t>
            </a:r>
          </a:p>
          <a:p>
            <a:pPr marL="0" indent="0">
              <a:buNone/>
            </a:pPr>
            <a:endParaRPr lang="en-US" sz="2000"/>
          </a:p>
          <a:p>
            <a:pPr marL="0" indent="0">
              <a:buNone/>
            </a:pPr>
            <a:r>
              <a:rPr lang="en-US" sz="2000"/>
              <a:t>“Bias that happens automatically, is outside of our control and is triggered by our brain making quick judgments and assessments of people and situations, influenced by our background, cultural environment and personal experiences” (Storey, 2017, pp 3)</a:t>
            </a:r>
          </a:p>
        </p:txBody>
      </p:sp>
      <p:sp>
        <p:nvSpPr>
          <p:cNvPr id="5" name="TextBox 4">
            <a:extLst>
              <a:ext uri="{FF2B5EF4-FFF2-40B4-BE49-F238E27FC236}">
                <a16:creationId xmlns:a16="http://schemas.microsoft.com/office/drawing/2014/main" id="{0327C978-AC77-41B3-9643-872640BC0000}"/>
              </a:ext>
            </a:extLst>
          </p:cNvPr>
          <p:cNvSpPr txBox="1"/>
          <p:nvPr/>
        </p:nvSpPr>
        <p:spPr>
          <a:xfrm>
            <a:off x="2315183" y="6272784"/>
            <a:ext cx="3900791" cy="369332"/>
          </a:xfrm>
          <a:prstGeom prst="rect">
            <a:avLst/>
          </a:prstGeom>
          <a:noFill/>
        </p:spPr>
        <p:txBody>
          <a:bodyPr wrap="square" rtlCol="0">
            <a:spAutoFit/>
          </a:bodyPr>
          <a:lstStyle/>
          <a:p>
            <a:r>
              <a:rPr lang="en-US" dirty="0"/>
              <a:t>Photo Credit: Verywellmind.com</a:t>
            </a:r>
          </a:p>
        </p:txBody>
      </p:sp>
    </p:spTree>
    <p:extLst>
      <p:ext uri="{BB962C8B-B14F-4D97-AF65-F5344CB8AC3E}">
        <p14:creationId xmlns:p14="http://schemas.microsoft.com/office/powerpoint/2010/main" val="110032274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59</TotalTime>
  <Words>1033</Words>
  <Application>Microsoft Office PowerPoint</Application>
  <PresentationFormat>Widescreen</PresentationFormat>
  <Paragraphs>79</Paragraphs>
  <Slides>21</Slides>
  <Notes>5</Notes>
  <HiddenSlides>0</HiddenSlides>
  <MMClips>3</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21</vt:i4>
      </vt:variant>
    </vt:vector>
  </HeadingPairs>
  <TitlesOfParts>
    <vt:vector size="25" baseType="lpstr">
      <vt:lpstr>Arial</vt:lpstr>
      <vt:lpstr>Calibri</vt:lpstr>
      <vt:lpstr>Calibri Light</vt:lpstr>
      <vt:lpstr>Office Theme</vt:lpstr>
      <vt:lpstr>IMPLICIT BIAS</vt:lpstr>
      <vt:lpstr>A Bat and a Ball</vt:lpstr>
      <vt:lpstr>Kahneman’s two systems approach to judgement and choice</vt:lpstr>
      <vt:lpstr>PowerPoint Presentation</vt:lpstr>
      <vt:lpstr>Kahneman’s two systems approach to judgement and choice</vt:lpstr>
      <vt:lpstr>Please describe what emotion the individuals in these pictures are conveying?</vt:lpstr>
      <vt:lpstr>System 1 Thinking: Social Conditioning</vt:lpstr>
      <vt:lpstr>System 1 Thinking: Heuristics and Bias</vt:lpstr>
      <vt:lpstr>What is Implicit Bias?</vt:lpstr>
      <vt:lpstr>PowerPoint Presentation</vt:lpstr>
      <vt:lpstr>2016 Yale University Study</vt:lpstr>
      <vt:lpstr>2016 Yale University Study</vt:lpstr>
      <vt:lpstr>PowerPoint Presentation</vt:lpstr>
      <vt:lpstr>How do the results of this study related to your role on the subcommittee?</vt:lpstr>
      <vt:lpstr>Discrimination vs Likability</vt:lpstr>
      <vt:lpstr>PowerPoint Presentation</vt:lpstr>
      <vt:lpstr>PowerPoint Presentation</vt:lpstr>
      <vt:lpstr>How can we check our biases while serving on the subcommittee?</vt:lpstr>
      <vt:lpstr>Addressing Implicit Bias</vt:lpstr>
      <vt:lpstr>PowerPoint Presentation</vt:lpstr>
      <vt:lpstr>References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IMPLICIT BIAS</dc:title>
  <dc:creator>Die, Rony</dc:creator>
  <cp:lastModifiedBy>Randall, Lisa</cp:lastModifiedBy>
  <cp:revision>3</cp:revision>
  <dcterms:created xsi:type="dcterms:W3CDTF">2021-08-20T17:34:32Z</dcterms:created>
  <dcterms:modified xsi:type="dcterms:W3CDTF">2023-08-09T20:07:08Z</dcterms:modified>
</cp:coreProperties>
</file>