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91" r:id="rId3"/>
    <p:sldId id="391" r:id="rId4"/>
    <p:sldId id="389" r:id="rId5"/>
    <p:sldId id="388" r:id="rId6"/>
    <p:sldId id="403" r:id="rId7"/>
    <p:sldId id="398" r:id="rId8"/>
    <p:sldId id="405" r:id="rId9"/>
    <p:sldId id="406" r:id="rId10"/>
    <p:sldId id="392" r:id="rId11"/>
    <p:sldId id="409" r:id="rId12"/>
    <p:sldId id="408" r:id="rId13"/>
    <p:sldId id="407" r:id="rId14"/>
    <p:sldId id="404" r:id="rId15"/>
    <p:sldId id="399" r:id="rId16"/>
    <p:sldId id="400" r:id="rId17"/>
    <p:sldId id="401" r:id="rId18"/>
    <p:sldId id="395" r:id="rId19"/>
    <p:sldId id="390" r:id="rId20"/>
    <p:sldId id="396" r:id="rId21"/>
    <p:sldId id="397" r:id="rId22"/>
    <p:sldId id="402" r:id="rId23"/>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343" autoAdjust="0"/>
  </p:normalViewPr>
  <p:slideViewPr>
    <p:cSldViewPr snapToGrid="0">
      <p:cViewPr varScale="1">
        <p:scale>
          <a:sx n="85" d="100"/>
          <a:sy n="85" d="100"/>
        </p:scale>
        <p:origin x="155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9914A1E2-DAF1-4FE1-A64E-CE5680414830}" type="datetimeFigureOut">
              <a:rPr lang="en-US" smtClean="0"/>
              <a:t>8/17/2023</a:t>
            </a:fld>
            <a:endParaRPr lang="en-US"/>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E96EA6DB-6D37-4D69-8901-7ABE10EC4BB5}" type="slidenum">
              <a:rPr lang="en-US" smtClean="0"/>
              <a:t>‹#›</a:t>
            </a:fld>
            <a:endParaRPr lang="en-US"/>
          </a:p>
        </p:txBody>
      </p:sp>
    </p:spTree>
    <p:extLst>
      <p:ext uri="{BB962C8B-B14F-4D97-AF65-F5344CB8AC3E}">
        <p14:creationId xmlns:p14="http://schemas.microsoft.com/office/powerpoint/2010/main" val="3019673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6EA6DB-6D37-4D69-8901-7ABE10EC4BB5}" type="slidenum">
              <a:rPr lang="en-US" smtClean="0"/>
              <a:t>3</a:t>
            </a:fld>
            <a:endParaRPr lang="en-US"/>
          </a:p>
        </p:txBody>
      </p:sp>
    </p:spTree>
    <p:extLst>
      <p:ext uri="{BB962C8B-B14F-4D97-AF65-F5344CB8AC3E}">
        <p14:creationId xmlns:p14="http://schemas.microsoft.com/office/powerpoint/2010/main" val="1505416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6EA6DB-6D37-4D69-8901-7ABE10EC4BB5}" type="slidenum">
              <a:rPr lang="en-US" smtClean="0"/>
              <a:t>5</a:t>
            </a:fld>
            <a:endParaRPr lang="en-US"/>
          </a:p>
        </p:txBody>
      </p:sp>
    </p:spTree>
    <p:extLst>
      <p:ext uri="{BB962C8B-B14F-4D97-AF65-F5344CB8AC3E}">
        <p14:creationId xmlns:p14="http://schemas.microsoft.com/office/powerpoint/2010/main" val="1606347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0FCC8-20B7-4022-8963-A0C433D4BE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B8DA41-2F1F-4691-A63B-09DA945DB4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D1B54D9-5418-4AA8-B38D-474264C8B582}"/>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1D006F1E-3795-4CBF-BCCA-595E73F2DD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7B44DC-B081-46EF-A877-36A5427EBEA8}"/>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939912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700B-2751-426A-8A0B-27024216C1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BD40D4-0D0B-4299-8D54-41A14932B1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2E122C-ADAC-4782-BB42-E1F1A63CE94A}"/>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056CB224-1497-425C-84E8-650DC93B71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2F9F19-D70E-437B-8A71-8FBFFC82450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4087766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804EAE-B701-4D03-8226-A40CC0B20F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B0D12D-CA38-45FC-BC1D-9476E5BF27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E13AF2-8048-4A6E-848B-9927EAF91445}"/>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C220EB7F-963A-4D22-A295-06FDE7A826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1FD4F-FD90-4CB9-B034-6B86DD087914}"/>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799897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254940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2298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18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AF83C-4E6E-410F-A1B1-84597C2BAD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05B48A-0584-4B4D-831C-483DE2738C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30513C-DC47-4646-998F-18557BA79E07}"/>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1BD3E7B4-B95F-4588-A5C7-282D3DC916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CAA86B-0CF2-4B71-BF46-162424E50802}"/>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2387713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B7043-71B8-43D4-9774-58ED28B008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811DCE-96E9-412A-A8AB-8C75FDE128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C93EB3-90C0-40FD-B0D5-BE6D7E016294}"/>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E21DF6C5-7999-4B7F-AC55-EF6E8891A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F9446-180D-4E41-9A0F-AA7949B47EE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54139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7A216-E46E-4376-B586-ECBCD9656B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D0FA10-393F-4BD3-9E78-328CBDB5E2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20660B3-7BC9-445A-BC79-B5C3407412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4A5DE4-00DE-4AA5-ABD3-B24295E8AAFF}"/>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6" name="Footer Placeholder 5">
            <a:extLst>
              <a:ext uri="{FF2B5EF4-FFF2-40B4-BE49-F238E27FC236}">
                <a16:creationId xmlns:a16="http://schemas.microsoft.com/office/drawing/2014/main" id="{37C3B507-AC4A-4740-BC41-6FF92E57C1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3D730-6B46-454D-995C-38A39FAF88BE}"/>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3133120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C819-BFB1-4A65-8010-3BC347BFA99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4877C2-31AC-43D8-8A57-649F20E37A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EF93E7-D2DA-42FA-9980-A133F7A200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08566F-A029-4F75-856F-283BEA4DA2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08D7E2-C665-4986-897C-82A3DB885C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369D55-B300-41E6-B32E-4D8BDC34E48C}"/>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8" name="Footer Placeholder 7">
            <a:extLst>
              <a:ext uri="{FF2B5EF4-FFF2-40B4-BE49-F238E27FC236}">
                <a16:creationId xmlns:a16="http://schemas.microsoft.com/office/drawing/2014/main" id="{B1EF60B3-5CFF-4408-97AB-63AE9ABC1A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29A254-6FF5-4B87-A1D2-E72A7FE0CE9F}"/>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892603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A5F08-0833-4303-8C56-B721818C73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471CB1-057D-42F7-A332-9A1B8B8D31A1}"/>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4" name="Footer Placeholder 3">
            <a:extLst>
              <a:ext uri="{FF2B5EF4-FFF2-40B4-BE49-F238E27FC236}">
                <a16:creationId xmlns:a16="http://schemas.microsoft.com/office/drawing/2014/main" id="{881CC8DE-E25C-43BF-8BB1-DE6EAE02AD0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89032-76A4-4328-93F7-6A1CA62E60EF}"/>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441301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C64AF1-2153-4722-9CDD-D879560B8F8A}"/>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3" name="Footer Placeholder 2">
            <a:extLst>
              <a:ext uri="{FF2B5EF4-FFF2-40B4-BE49-F238E27FC236}">
                <a16:creationId xmlns:a16="http://schemas.microsoft.com/office/drawing/2014/main" id="{FAFA05ED-7AB9-4742-93FE-D70B8F31C3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9BFD29-891D-472C-B15A-29429B4193DC}"/>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3738017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345A6-137C-4C99-96B4-918228641F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95D2C9-C4BE-4F0A-8640-9D5FDDA33B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F14369-0BEC-4068-86B6-E47DDA29C3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8F5508-E977-484C-A7EB-FB773226BAD7}"/>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6" name="Footer Placeholder 5">
            <a:extLst>
              <a:ext uri="{FF2B5EF4-FFF2-40B4-BE49-F238E27FC236}">
                <a16:creationId xmlns:a16="http://schemas.microsoft.com/office/drawing/2014/main" id="{AA9D62DA-87C2-4497-B613-541BCDED99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BD9A71-8A36-4E86-922F-6B2C789BD645}"/>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1897660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639DA-048C-4823-B38A-94BBB1B7FF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075831-A460-4B0E-B347-4380FB72D1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3326F0-90D3-4906-8BE4-C06E22201E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1B5435-223E-43F1-844E-8A458EFD2F71}"/>
              </a:ext>
            </a:extLst>
          </p:cNvPr>
          <p:cNvSpPr>
            <a:spLocks noGrp="1"/>
          </p:cNvSpPr>
          <p:nvPr>
            <p:ph type="dt" sz="half" idx="10"/>
          </p:nvPr>
        </p:nvSpPr>
        <p:spPr/>
        <p:txBody>
          <a:bodyPr/>
          <a:lstStyle/>
          <a:p>
            <a:fld id="{F5A4D253-B2EE-41DC-8B7B-D5CAD74F0873}" type="datetimeFigureOut">
              <a:rPr lang="en-US" smtClean="0"/>
              <a:t>8/17/2023</a:t>
            </a:fld>
            <a:endParaRPr lang="en-US"/>
          </a:p>
        </p:txBody>
      </p:sp>
      <p:sp>
        <p:nvSpPr>
          <p:cNvPr id="6" name="Footer Placeholder 5">
            <a:extLst>
              <a:ext uri="{FF2B5EF4-FFF2-40B4-BE49-F238E27FC236}">
                <a16:creationId xmlns:a16="http://schemas.microsoft.com/office/drawing/2014/main" id="{8AD4F595-A1D6-40C9-B034-B8CD6FEA6E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AA49D8-4183-4A7D-9087-C9FB38FA3960}"/>
              </a:ext>
            </a:extLst>
          </p:cNvPr>
          <p:cNvSpPr>
            <a:spLocks noGrp="1"/>
          </p:cNvSpPr>
          <p:nvPr>
            <p:ph type="sldNum" sz="quarter" idx="12"/>
          </p:nvPr>
        </p:nvSpPr>
        <p:spPr/>
        <p:txBody>
          <a:bodyPr/>
          <a:lstStyle/>
          <a:p>
            <a:fld id="{D0422D9F-9095-4241-B76F-62BAA6F7E826}" type="slidenum">
              <a:rPr lang="en-US" smtClean="0"/>
              <a:t>‹#›</a:t>
            </a:fld>
            <a:endParaRPr lang="en-US"/>
          </a:p>
        </p:txBody>
      </p:sp>
    </p:spTree>
    <p:extLst>
      <p:ext uri="{BB962C8B-B14F-4D97-AF65-F5344CB8AC3E}">
        <p14:creationId xmlns:p14="http://schemas.microsoft.com/office/powerpoint/2010/main" val="2084322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C848D-0811-4806-9C41-74AF0B3C4D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F00CEE9-482B-4400-A7BC-A857619322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05EB63-F793-4F9F-AC27-CEE650A33F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A4D253-B2EE-41DC-8B7B-D5CAD74F0873}" type="datetimeFigureOut">
              <a:rPr lang="en-US" smtClean="0"/>
              <a:t>8/17/2023</a:t>
            </a:fld>
            <a:endParaRPr lang="en-US"/>
          </a:p>
        </p:txBody>
      </p:sp>
      <p:sp>
        <p:nvSpPr>
          <p:cNvPr id="5" name="Footer Placeholder 4">
            <a:extLst>
              <a:ext uri="{FF2B5EF4-FFF2-40B4-BE49-F238E27FC236}">
                <a16:creationId xmlns:a16="http://schemas.microsoft.com/office/drawing/2014/main" id="{A2AE93E1-3D72-4845-A62B-D78631E01A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8B15952-946D-4C68-B0B4-DEF4E9BE54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22D9F-9095-4241-B76F-62BAA6F7E826}" type="slidenum">
              <a:rPr lang="en-US" smtClean="0"/>
              <a:t>‹#›</a:t>
            </a:fld>
            <a:endParaRPr lang="en-US"/>
          </a:p>
        </p:txBody>
      </p:sp>
    </p:spTree>
    <p:extLst>
      <p:ext uri="{BB962C8B-B14F-4D97-AF65-F5344CB8AC3E}">
        <p14:creationId xmlns:p14="http://schemas.microsoft.com/office/powerpoint/2010/main" val="4027605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585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3.xml"/><Relationship Id="rId1" Type="http://schemas.openxmlformats.org/officeDocument/2006/relationships/video" Target="https://www.youtube.com/embed/QbCiFy_kmyA?start=2&amp;feature=oembe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video" Target="https://www.youtube.com/embed/SR9SRqsvzYA?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video" Target="https://www.youtube.com/embed/5OrAdC6ySiY?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video" Target="https://www.youtube.com/embed/V1yW5IsnSjo?feature=oembed"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Special Topics</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2058453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talking: NAME IT">
            <a:hlinkClick r:id="" action="ppaction://media"/>
            <a:extLst>
              <a:ext uri="{FF2B5EF4-FFF2-40B4-BE49-F238E27FC236}">
                <a16:creationId xmlns:a16="http://schemas.microsoft.com/office/drawing/2014/main" id="{A98400DE-D59E-DD9B-0AB8-A8F3D5092CE2}"/>
              </a:ext>
            </a:extLst>
          </p:cNvPr>
          <p:cNvPicPr>
            <a:picLocks noRot="1" noChangeAspect="1"/>
          </p:cNvPicPr>
          <p:nvPr>
            <a:videoFile r:link="rId1"/>
          </p:nvPr>
        </p:nvPicPr>
        <p:blipFill>
          <a:blip r:embed="rId3"/>
          <a:stretch>
            <a:fillRect/>
          </a:stretch>
        </p:blipFill>
        <p:spPr>
          <a:xfrm>
            <a:off x="606404" y="327378"/>
            <a:ext cx="10682485" cy="5023555"/>
          </a:xfrm>
          <a:prstGeom prst="rect">
            <a:avLst/>
          </a:prstGeom>
        </p:spPr>
      </p:pic>
    </p:spTree>
    <p:extLst>
      <p:ext uri="{BB962C8B-B14F-4D97-AF65-F5344CB8AC3E}">
        <p14:creationId xmlns:p14="http://schemas.microsoft.com/office/powerpoint/2010/main" val="414118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talking and Intimate Partner Violence">
            <a:hlinkClick r:id="" action="ppaction://media"/>
            <a:extLst>
              <a:ext uri="{FF2B5EF4-FFF2-40B4-BE49-F238E27FC236}">
                <a16:creationId xmlns:a16="http://schemas.microsoft.com/office/drawing/2014/main" id="{D68A3623-01F9-984D-2985-5031F48C2328}"/>
              </a:ext>
            </a:extLst>
          </p:cNvPr>
          <p:cNvPicPr>
            <a:picLocks noRot="1" noChangeAspect="1"/>
          </p:cNvPicPr>
          <p:nvPr>
            <a:videoFile r:link="rId1"/>
          </p:nvPr>
        </p:nvPicPr>
        <p:blipFill>
          <a:blip r:embed="rId3"/>
          <a:stretch>
            <a:fillRect/>
          </a:stretch>
        </p:blipFill>
        <p:spPr>
          <a:xfrm>
            <a:off x="1411111" y="598311"/>
            <a:ext cx="9290756" cy="4662311"/>
          </a:xfrm>
          <a:prstGeom prst="rect">
            <a:avLst/>
          </a:prstGeom>
        </p:spPr>
      </p:pic>
    </p:spTree>
    <p:extLst>
      <p:ext uri="{BB962C8B-B14F-4D97-AF65-F5344CB8AC3E}">
        <p14:creationId xmlns:p14="http://schemas.microsoft.com/office/powerpoint/2010/main" val="87752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New Information at Hearing</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396346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New Information at Hearing</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lgn="l" fontAlgn="base">
              <a:buNone/>
            </a:pPr>
            <a:r>
              <a:rPr lang="en-US" sz="2400" b="0" dirty="0">
                <a:solidFill>
                  <a:srgbClr val="FF0000"/>
                </a:solidFill>
                <a:effectLst/>
                <a:latin typeface="Calibri" panose="020F0502020204030204" pitchFamily="34" charset="0"/>
                <a:cs typeface="Calibri" panose="020F0502020204030204" pitchFamily="34" charset="0"/>
              </a:rPr>
              <a:t>Parties must submit all written, tangible, or documentary evidence and identify all fact witnesses during the investigation and no later than the conclusion of evidence review</a:t>
            </a:r>
            <a:r>
              <a:rPr lang="en-US" sz="2400" b="0" dirty="0">
                <a:solidFill>
                  <a:srgbClr val="333333"/>
                </a:solidFill>
                <a:effectLst/>
                <a:latin typeface="Calibri" panose="020F0502020204030204" pitchFamily="34" charset="0"/>
                <a:cs typeface="Calibri" panose="020F0502020204030204" pitchFamily="34" charset="0"/>
              </a:rPr>
              <a:t>, provided such information was available to the submitting party. If written, tangible, or documentary evidence or a witness’s identity that was not available to a party prior to the conclusion of evidence review becomes available prior to, or on the day of, the hearing, the party should immediately submit this information to OSCR staff. The Chair will then determine whether to provide the information to the other party and their advisor, providing them sufficient time for review, or to send the complaint back to the investigator for further investigation. The Panel will assign appropriate weight to testimonial evidence that is provided at the hearing but was not previously provided to the investigator.</a:t>
            </a: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199139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New Information at Hearing</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r>
              <a:rPr lang="en-US" dirty="0">
                <a:solidFill>
                  <a:srgbClr val="13294B"/>
                </a:solidFill>
                <a:latin typeface="Calibri" panose="020F0502020204030204" pitchFamily="34" charset="0"/>
                <a:ea typeface="Calibri" charset="0"/>
                <a:cs typeface="Calibri" panose="020F0502020204030204" pitchFamily="34" charset="0"/>
              </a:rPr>
              <a:t>What type of information? Documentation, new witness, or new testimony?</a:t>
            </a:r>
          </a:p>
          <a:p>
            <a:r>
              <a:rPr lang="en-US" dirty="0">
                <a:solidFill>
                  <a:srgbClr val="13294B"/>
                </a:solidFill>
                <a:latin typeface="Calibri" panose="020F0502020204030204" pitchFamily="34" charset="0"/>
                <a:ea typeface="Calibri" charset="0"/>
                <a:cs typeface="Calibri" panose="020F0502020204030204" pitchFamily="34" charset="0"/>
              </a:rPr>
              <a:t>Why was it not provided earlier?</a:t>
            </a:r>
          </a:p>
          <a:p>
            <a:r>
              <a:rPr lang="en-US" dirty="0">
                <a:solidFill>
                  <a:srgbClr val="13294B"/>
                </a:solidFill>
                <a:latin typeface="Calibri" panose="020F0502020204030204" pitchFamily="34" charset="0"/>
                <a:ea typeface="Calibri" charset="0"/>
                <a:cs typeface="Calibri" panose="020F0502020204030204" pitchFamily="34" charset="0"/>
              </a:rPr>
              <a:t>Do we need to continue? (You can decide to continue even if the material was available earlier.)</a:t>
            </a:r>
          </a:p>
          <a:p>
            <a:pPr lvl="1"/>
            <a:r>
              <a:rPr lang="en-US" dirty="0">
                <a:solidFill>
                  <a:srgbClr val="13294B"/>
                </a:solidFill>
                <a:latin typeface="Calibri" panose="020F0502020204030204" pitchFamily="34" charset="0"/>
                <a:ea typeface="Calibri" charset="0"/>
                <a:cs typeface="Calibri" panose="020F0502020204030204" pitchFamily="34" charset="0"/>
              </a:rPr>
              <a:t>Time for party to review and respond?</a:t>
            </a:r>
          </a:p>
          <a:p>
            <a:pPr lvl="1"/>
            <a:r>
              <a:rPr lang="en-US" dirty="0">
                <a:solidFill>
                  <a:srgbClr val="13294B"/>
                </a:solidFill>
                <a:latin typeface="Calibri" panose="020F0502020204030204" pitchFamily="34" charset="0"/>
                <a:ea typeface="Calibri" charset="0"/>
                <a:cs typeface="Calibri" panose="020F0502020204030204" pitchFamily="34" charset="0"/>
              </a:rPr>
              <a:t>Additional investigation required?</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3797240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New Relevant Testimony</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r>
              <a:rPr lang="en-US" dirty="0">
                <a:solidFill>
                  <a:srgbClr val="13294B"/>
                </a:solidFill>
                <a:latin typeface="Calibri" panose="020F0502020204030204" pitchFamily="34" charset="0"/>
                <a:ea typeface="Calibri" charset="0"/>
                <a:cs typeface="Calibri" panose="020F0502020204030204" pitchFamily="34" charset="0"/>
              </a:rPr>
              <a:t>Consider whether this new information contradicts any earlier statements by the speaker or corroborates/contradicts any statements by others.</a:t>
            </a:r>
          </a:p>
          <a:p>
            <a:r>
              <a:rPr lang="en-US" dirty="0">
                <a:solidFill>
                  <a:srgbClr val="13294B"/>
                </a:solidFill>
                <a:latin typeface="Calibri" panose="020F0502020204030204" pitchFamily="34" charset="0"/>
                <a:ea typeface="Calibri" charset="0"/>
                <a:cs typeface="Calibri" panose="020F0502020204030204" pitchFamily="34" charset="0"/>
              </a:rPr>
              <a:t>Why was the information not provided during the investigation?</a:t>
            </a:r>
          </a:p>
          <a:p>
            <a:r>
              <a:rPr lang="en-US" dirty="0">
                <a:solidFill>
                  <a:srgbClr val="13294B"/>
                </a:solidFill>
                <a:latin typeface="Calibri" panose="020F0502020204030204" pitchFamily="34" charset="0"/>
                <a:ea typeface="Calibri" charset="0"/>
                <a:cs typeface="Calibri" panose="020F0502020204030204" pitchFamily="34" charset="0"/>
              </a:rPr>
              <a:t>Question thoroughly!</a:t>
            </a:r>
          </a:p>
          <a:p>
            <a:r>
              <a:rPr lang="en-US" dirty="0">
                <a:solidFill>
                  <a:srgbClr val="13294B"/>
                </a:solidFill>
                <a:latin typeface="Calibri" panose="020F0502020204030204" pitchFamily="34" charset="0"/>
                <a:ea typeface="Calibri" charset="0"/>
                <a:cs typeface="Calibri" panose="020F0502020204030204" pitchFamily="34" charset="0"/>
              </a:rPr>
              <a:t>Do you need to speak to other witnesses again?</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4222533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Other Reasons to Continue</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r>
              <a:rPr lang="en-US" dirty="0">
                <a:solidFill>
                  <a:srgbClr val="13294B"/>
                </a:solidFill>
                <a:latin typeface="Calibri" panose="020F0502020204030204" pitchFamily="34" charset="0"/>
                <a:ea typeface="Calibri" charset="0"/>
                <a:cs typeface="Calibri" panose="020F0502020204030204" pitchFamily="34" charset="0"/>
              </a:rPr>
              <a:t>An important participant who was planning to attend is now unable to do so.</a:t>
            </a:r>
          </a:p>
          <a:p>
            <a:r>
              <a:rPr lang="en-US" dirty="0">
                <a:solidFill>
                  <a:srgbClr val="13294B"/>
                </a:solidFill>
                <a:latin typeface="Calibri" panose="020F0502020204030204" pitchFamily="34" charset="0"/>
                <a:ea typeface="Calibri" charset="0"/>
                <a:cs typeface="Calibri" panose="020F0502020204030204" pitchFamily="34" charset="0"/>
              </a:rPr>
              <a:t>Technical difficulties.</a:t>
            </a:r>
          </a:p>
          <a:p>
            <a:r>
              <a:rPr lang="en-US" dirty="0">
                <a:solidFill>
                  <a:srgbClr val="13294B"/>
                </a:solidFill>
                <a:latin typeface="Calibri" panose="020F0502020204030204" pitchFamily="34" charset="0"/>
                <a:ea typeface="Calibri" charset="0"/>
                <a:cs typeface="Calibri" panose="020F0502020204030204" pitchFamily="34" charset="0"/>
              </a:rPr>
              <a:t>We are not going to finish and are at a good stopping point.</a:t>
            </a:r>
          </a:p>
          <a:p>
            <a:r>
              <a:rPr lang="en-US" dirty="0">
                <a:solidFill>
                  <a:srgbClr val="13294B"/>
                </a:solidFill>
                <a:latin typeface="Calibri" panose="020F0502020204030204" pitchFamily="34" charset="0"/>
                <a:ea typeface="Calibri" charset="0"/>
                <a:cs typeface="Calibri" panose="020F0502020204030204" pitchFamily="34" charset="0"/>
              </a:rPr>
              <a:t>It is obvious that one or more panel members or one or more participants are exhausted.</a:t>
            </a:r>
          </a:p>
          <a:p>
            <a:r>
              <a:rPr lang="en-US" dirty="0">
                <a:solidFill>
                  <a:srgbClr val="13294B"/>
                </a:solidFill>
                <a:latin typeface="Calibri" panose="020F0502020204030204" pitchFamily="34" charset="0"/>
                <a:ea typeface="Calibri" charset="0"/>
                <a:cs typeface="Calibri" panose="020F0502020204030204" pitchFamily="34" charset="0"/>
              </a:rPr>
              <a:t>The panel needs time to review the hearing recording.</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3553942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Chairing and Supporting the Chair</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1508112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Chair Responsibilities</a:t>
            </a:r>
          </a:p>
        </p:txBody>
      </p:sp>
      <p:sp>
        <p:nvSpPr>
          <p:cNvPr id="3" name="Content Placeholder 2"/>
          <p:cNvSpPr>
            <a:spLocks noGrp="1"/>
          </p:cNvSpPr>
          <p:nvPr>
            <p:ph idx="4294967295"/>
          </p:nvPr>
        </p:nvSpPr>
        <p:spPr>
          <a:xfrm>
            <a:off x="386861" y="1137213"/>
            <a:ext cx="11417212" cy="4320309"/>
          </a:xfrm>
          <a:prstGeom prst="rect">
            <a:avLst/>
          </a:prstGeom>
        </p:spPr>
        <p:txBody>
          <a:bodyPr/>
          <a:lstStyle/>
          <a:p>
            <a:r>
              <a:rPr lang="en-US" dirty="0">
                <a:latin typeface="Calibri" panose="020F0502020204030204" pitchFamily="34" charset="0"/>
                <a:cs typeface="Calibri" panose="020F0502020204030204" pitchFamily="34" charset="0"/>
              </a:rPr>
              <a:t>Moving the hearing along (guided by the script).</a:t>
            </a:r>
          </a:p>
          <a:p>
            <a:r>
              <a:rPr lang="en-US" dirty="0">
                <a:latin typeface="Calibri" panose="020F0502020204030204" pitchFamily="34" charset="0"/>
                <a:cs typeface="Calibri" panose="020F0502020204030204" pitchFamily="34" charset="0"/>
              </a:rPr>
              <a:t>Making final decisions about issues that arise in the hearing.</a:t>
            </a:r>
          </a:p>
          <a:p>
            <a:r>
              <a:rPr lang="en-US" dirty="0">
                <a:solidFill>
                  <a:srgbClr val="13294B"/>
                </a:solidFill>
                <a:latin typeface="Calibri" panose="020F0502020204030204" pitchFamily="34" charset="0"/>
                <a:ea typeface="Calibri" charset="0"/>
                <a:cs typeface="Calibri" panose="020F0502020204030204" pitchFamily="34" charset="0"/>
              </a:rPr>
              <a:t>Determining break schedule and/or granting requests for breaks/consultations.</a:t>
            </a:r>
          </a:p>
          <a:p>
            <a:r>
              <a:rPr lang="en-US" dirty="0">
                <a:solidFill>
                  <a:srgbClr val="13294B"/>
                </a:solidFill>
                <a:latin typeface="Calibri" panose="020F0502020204030204" pitchFamily="34" charset="0"/>
                <a:ea typeface="Calibri" charset="0"/>
                <a:cs typeface="Calibri" panose="020F0502020204030204" pitchFamily="34" charset="0"/>
              </a:rPr>
              <a:t>Determining relevance of questions, including whether a question has already been asked.</a:t>
            </a:r>
          </a:p>
          <a:p>
            <a:r>
              <a:rPr lang="en-US" dirty="0">
                <a:solidFill>
                  <a:srgbClr val="13294B"/>
                </a:solidFill>
                <a:latin typeface="Calibri" panose="020F0502020204030204" pitchFamily="34" charset="0"/>
                <a:ea typeface="Calibri" charset="0"/>
                <a:cs typeface="Calibri" panose="020F0502020204030204" pitchFamily="34" charset="0"/>
              </a:rPr>
              <a:t>Maintaining order and civility.</a:t>
            </a:r>
          </a:p>
          <a:p>
            <a:r>
              <a:rPr lang="en-US" dirty="0">
                <a:solidFill>
                  <a:srgbClr val="13294B"/>
                </a:solidFill>
                <a:latin typeface="Calibri" panose="020F0502020204030204" pitchFamily="34" charset="0"/>
                <a:ea typeface="Calibri" charset="0"/>
                <a:cs typeface="Calibri" panose="020F0502020204030204" pitchFamily="34" charset="0"/>
              </a:rPr>
              <a:t>Decided whether the hearing must be continued.</a:t>
            </a: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3188442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Chairs Should</a:t>
            </a:r>
          </a:p>
        </p:txBody>
      </p:sp>
      <p:sp>
        <p:nvSpPr>
          <p:cNvPr id="3" name="Content Placeholder 2"/>
          <p:cNvSpPr>
            <a:spLocks noGrp="1"/>
          </p:cNvSpPr>
          <p:nvPr>
            <p:ph idx="4294967295"/>
          </p:nvPr>
        </p:nvSpPr>
        <p:spPr>
          <a:xfrm>
            <a:off x="386861" y="1137213"/>
            <a:ext cx="11417212" cy="4320309"/>
          </a:xfrm>
          <a:prstGeom prst="rect">
            <a:avLst/>
          </a:prstGeom>
        </p:spPr>
        <p:txBody>
          <a:bodyPr/>
          <a:lstStyle/>
          <a:p>
            <a:r>
              <a:rPr lang="en-US" dirty="0">
                <a:latin typeface="Calibri" panose="020F0502020204030204" pitchFamily="34" charset="0"/>
                <a:cs typeface="Calibri" panose="020F0502020204030204" pitchFamily="34" charset="0"/>
              </a:rPr>
              <a:t>Be consistent in their approach to all parties and witnesses.</a:t>
            </a:r>
          </a:p>
          <a:p>
            <a:r>
              <a:rPr lang="en-US" dirty="0">
                <a:solidFill>
                  <a:srgbClr val="13294B"/>
                </a:solidFill>
                <a:latin typeface="Calibri" panose="020F0502020204030204" pitchFamily="34" charset="0"/>
                <a:ea typeface="Calibri" charset="0"/>
                <a:cs typeface="Calibri" panose="020F0502020204030204" pitchFamily="34" charset="0"/>
              </a:rPr>
              <a:t>Take short breaks to consult with other panel members and the advisor, as needed.</a:t>
            </a:r>
          </a:p>
          <a:p>
            <a:r>
              <a:rPr lang="en-US" dirty="0">
                <a:solidFill>
                  <a:srgbClr val="13294B"/>
                </a:solidFill>
                <a:latin typeface="Calibri" panose="020F0502020204030204" pitchFamily="34" charset="0"/>
                <a:ea typeface="Calibri" charset="0"/>
                <a:cs typeface="Calibri" panose="020F0502020204030204" pitchFamily="34" charset="0"/>
              </a:rPr>
              <a:t>Intervene early into inappropriate lines of questioning, perhaps just by kindly asking for an explanation of relevance.</a:t>
            </a:r>
          </a:p>
          <a:p>
            <a:r>
              <a:rPr lang="en-US" dirty="0">
                <a:solidFill>
                  <a:srgbClr val="13294B"/>
                </a:solidFill>
                <a:latin typeface="Calibri" panose="020F0502020204030204" pitchFamily="34" charset="0"/>
                <a:ea typeface="Calibri" charset="0"/>
                <a:cs typeface="Calibri" panose="020F0502020204030204" pitchFamily="34" charset="0"/>
              </a:rPr>
              <a:t>Set reasonable time limits as needed and enforce them consistently, especially regarding cross-examination.</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634188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Domestic Violence</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11640036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How to Support the Chair</a:t>
            </a:r>
          </a:p>
        </p:txBody>
      </p:sp>
      <p:sp>
        <p:nvSpPr>
          <p:cNvPr id="3" name="Content Placeholder 2"/>
          <p:cNvSpPr>
            <a:spLocks noGrp="1"/>
          </p:cNvSpPr>
          <p:nvPr>
            <p:ph idx="4294967295"/>
          </p:nvPr>
        </p:nvSpPr>
        <p:spPr>
          <a:xfrm>
            <a:off x="386861" y="1137213"/>
            <a:ext cx="11417212" cy="4320309"/>
          </a:xfrm>
          <a:prstGeom prst="rect">
            <a:avLst/>
          </a:prstGeom>
        </p:spPr>
        <p:txBody>
          <a:bodyPr/>
          <a:lstStyle/>
          <a:p>
            <a:r>
              <a:rPr lang="en-US" dirty="0">
                <a:latin typeface="Calibri" panose="020F0502020204030204" pitchFamily="34" charset="0"/>
                <a:cs typeface="Calibri" panose="020F0502020204030204" pitchFamily="34" charset="0"/>
              </a:rPr>
              <a:t>Be prepared with an organized list of questions to avoid bouncing around in the narrative/timeline.</a:t>
            </a:r>
          </a:p>
          <a:p>
            <a:r>
              <a:rPr lang="en-US" dirty="0">
                <a:latin typeface="Calibri" panose="020F0502020204030204" pitchFamily="34" charset="0"/>
                <a:cs typeface="Calibri" panose="020F0502020204030204" pitchFamily="34" charset="0"/>
              </a:rPr>
              <a:t>Ask for a brief consultation if you are not sure that your line of questioning is relevant.</a:t>
            </a:r>
          </a:p>
          <a:p>
            <a:r>
              <a:rPr lang="en-US" dirty="0">
                <a:latin typeface="Calibri" panose="020F0502020204030204" pitchFamily="34" charset="0"/>
                <a:cs typeface="Calibri" panose="020F0502020204030204" pitchFamily="34" charset="0"/>
              </a:rPr>
              <a:t>Take advantage of regular breaks.</a:t>
            </a:r>
          </a:p>
          <a:p>
            <a:r>
              <a:rPr lang="en-US" dirty="0">
                <a:latin typeface="Calibri" panose="020F0502020204030204" pitchFamily="34" charset="0"/>
                <a:cs typeface="Calibri" panose="020F0502020204030204" pitchFamily="34" charset="0"/>
              </a:rPr>
              <a:t>Keep conscious of your nonverbals.</a:t>
            </a:r>
          </a:p>
          <a:p>
            <a:r>
              <a:rPr lang="en-US" dirty="0">
                <a:latin typeface="Calibri" panose="020F0502020204030204" pitchFamily="34" charset="0"/>
                <a:cs typeface="Calibri" panose="020F0502020204030204" pitchFamily="34" charset="0"/>
              </a:rPr>
              <a:t>Do not argue/bicker with each other in front of the parties!</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183799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New Questioning Method?</a:t>
            </a:r>
          </a:p>
        </p:txBody>
      </p:sp>
      <p:sp>
        <p:nvSpPr>
          <p:cNvPr id="3" name="Content Placeholder 2"/>
          <p:cNvSpPr>
            <a:spLocks noGrp="1"/>
          </p:cNvSpPr>
          <p:nvPr>
            <p:ph idx="4294967295"/>
          </p:nvPr>
        </p:nvSpPr>
        <p:spPr>
          <a:xfrm>
            <a:off x="386861" y="1137213"/>
            <a:ext cx="11417212" cy="4320309"/>
          </a:xfrm>
          <a:prstGeom prst="rect">
            <a:avLst/>
          </a:prstGeom>
        </p:spPr>
        <p:txBody>
          <a:bodyPr/>
          <a:lstStyle/>
          <a:p>
            <a:r>
              <a:rPr lang="en-US" dirty="0">
                <a:latin typeface="Calibri" panose="020F0502020204030204" pitchFamily="34" charset="0"/>
                <a:cs typeface="Calibri" panose="020F0502020204030204" pitchFamily="34" charset="0"/>
              </a:rPr>
              <a:t>Each panel member is assigned one or more participant.</a:t>
            </a:r>
          </a:p>
          <a:p>
            <a:r>
              <a:rPr lang="en-US" dirty="0">
                <a:latin typeface="Calibri" panose="020F0502020204030204" pitchFamily="34" charset="0"/>
                <a:cs typeface="Calibri" panose="020F0502020204030204" pitchFamily="34" charset="0"/>
              </a:rPr>
              <a:t>Each panel member prepares an organized list of questions for their assigned participants.</a:t>
            </a:r>
          </a:p>
          <a:p>
            <a:r>
              <a:rPr lang="en-US" dirty="0">
                <a:latin typeface="Calibri" panose="020F0502020204030204" pitchFamily="34" charset="0"/>
                <a:cs typeface="Calibri" panose="020F0502020204030204" pitchFamily="34" charset="0"/>
              </a:rPr>
              <a:t>During questioning, other panel members may interrupt with follow up questions only. Once the assigned questioner is done, the other panel members may ask any remaining questions they have.</a:t>
            </a: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a:p>
            <a:endParaRPr lang="en-US" dirty="0">
              <a:solidFill>
                <a:srgbClr val="13294B"/>
              </a:solidFill>
              <a:latin typeface="Calibri" panose="020F0502020204030204" pitchFamily="34" charset="0"/>
              <a:ea typeface="Calibri" charset="0"/>
              <a:cs typeface="Calibri" panose="020F0502020204030204" pitchFamily="34" charset="0"/>
            </a:endParaRPr>
          </a:p>
        </p:txBody>
      </p:sp>
    </p:spTree>
    <p:extLst>
      <p:ext uri="{BB962C8B-B14F-4D97-AF65-F5344CB8AC3E}">
        <p14:creationId xmlns:p14="http://schemas.microsoft.com/office/powerpoint/2010/main" val="12009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ower and Control Wheel | The National Domestic Violence Hotline">
            <a:extLst>
              <a:ext uri="{FF2B5EF4-FFF2-40B4-BE49-F238E27FC236}">
                <a16:creationId xmlns:a16="http://schemas.microsoft.com/office/drawing/2014/main" id="{7364FEF0-DDC2-C700-10C2-C3D9A3D196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5088" y="14288"/>
            <a:ext cx="6981825" cy="68294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AC22A5E-8840-AA34-8C99-00FE19CA3821}"/>
              </a:ext>
            </a:extLst>
          </p:cNvPr>
          <p:cNvSpPr txBox="1"/>
          <p:nvPr/>
        </p:nvSpPr>
        <p:spPr>
          <a:xfrm>
            <a:off x="370389" y="292080"/>
            <a:ext cx="3009418" cy="830997"/>
          </a:xfrm>
          <a:prstGeom prst="rect">
            <a:avLst/>
          </a:prstGeom>
          <a:noFill/>
        </p:spPr>
        <p:txBody>
          <a:bodyPr wrap="square" rtlCol="0">
            <a:spAutoFit/>
          </a:bodyPr>
          <a:lstStyle/>
          <a:p>
            <a:r>
              <a:rPr lang="en-US" sz="1200" dirty="0"/>
              <a:t>Domestic Abuse Intervention Programs</a:t>
            </a:r>
          </a:p>
          <a:p>
            <a:r>
              <a:rPr lang="en-US" sz="1200" dirty="0"/>
              <a:t>202 East Superior Street</a:t>
            </a:r>
          </a:p>
          <a:p>
            <a:r>
              <a:rPr lang="en-US" sz="1200" dirty="0"/>
              <a:t>Duluth, Minnesota 55802</a:t>
            </a:r>
          </a:p>
          <a:p>
            <a:r>
              <a:rPr lang="en-US" sz="1200" dirty="0"/>
              <a:t>www.theduluthmodel.org</a:t>
            </a:r>
          </a:p>
        </p:txBody>
      </p:sp>
      <p:sp>
        <p:nvSpPr>
          <p:cNvPr id="6" name="TextBox 5">
            <a:extLst>
              <a:ext uri="{FF2B5EF4-FFF2-40B4-BE49-F238E27FC236}">
                <a16:creationId xmlns:a16="http://schemas.microsoft.com/office/drawing/2014/main" id="{802D88FC-D6C0-CD4C-3800-34E9977004DA}"/>
              </a:ext>
            </a:extLst>
          </p:cNvPr>
          <p:cNvSpPr txBox="1"/>
          <p:nvPr/>
        </p:nvSpPr>
        <p:spPr>
          <a:xfrm>
            <a:off x="9182582" y="292080"/>
            <a:ext cx="3009418" cy="1015663"/>
          </a:xfrm>
          <a:prstGeom prst="rect">
            <a:avLst/>
          </a:prstGeom>
          <a:noFill/>
        </p:spPr>
        <p:txBody>
          <a:bodyPr wrap="square" rtlCol="0">
            <a:spAutoFit/>
          </a:bodyPr>
          <a:lstStyle/>
          <a:p>
            <a:r>
              <a:rPr lang="en-US" sz="1200" dirty="0"/>
              <a:t>A note about pronouns:</a:t>
            </a:r>
          </a:p>
          <a:p>
            <a:r>
              <a:rPr lang="en-US" sz="1200" dirty="0"/>
              <a:t>This model uses gendered terms, but it is important to remember that a person of any gender can experience or perpetrate domestic violence.</a:t>
            </a:r>
          </a:p>
        </p:txBody>
      </p:sp>
    </p:spTree>
    <p:extLst>
      <p:ext uri="{BB962C8B-B14F-4D97-AF65-F5344CB8AC3E}">
        <p14:creationId xmlns:p14="http://schemas.microsoft.com/office/powerpoint/2010/main" val="1303750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ower and Control Wheel - Understanding the Power and Control Wheel">
            <a:hlinkClick r:id="" action="ppaction://media"/>
            <a:extLst>
              <a:ext uri="{FF2B5EF4-FFF2-40B4-BE49-F238E27FC236}">
                <a16:creationId xmlns:a16="http://schemas.microsoft.com/office/drawing/2014/main" id="{ED39C1F4-A7BC-C1CD-E4A2-D9B657F229FE}"/>
              </a:ext>
            </a:extLst>
          </p:cNvPr>
          <p:cNvPicPr>
            <a:picLocks noRot="1" noChangeAspect="1"/>
          </p:cNvPicPr>
          <p:nvPr>
            <a:videoFile r:link="rId1"/>
          </p:nvPr>
        </p:nvPicPr>
        <p:blipFill>
          <a:blip r:embed="rId3"/>
          <a:stretch>
            <a:fillRect/>
          </a:stretch>
        </p:blipFill>
        <p:spPr>
          <a:xfrm>
            <a:off x="1790080" y="399631"/>
            <a:ext cx="8611839" cy="4865689"/>
          </a:xfrm>
          <a:prstGeom prst="rect">
            <a:avLst/>
          </a:prstGeom>
        </p:spPr>
      </p:pic>
    </p:spTree>
    <p:extLst>
      <p:ext uri="{BB962C8B-B14F-4D97-AF65-F5344CB8AC3E}">
        <p14:creationId xmlns:p14="http://schemas.microsoft.com/office/powerpoint/2010/main" val="3402111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C22A5E-8840-AA34-8C99-00FE19CA3821}"/>
              </a:ext>
            </a:extLst>
          </p:cNvPr>
          <p:cNvSpPr txBox="1"/>
          <p:nvPr/>
        </p:nvSpPr>
        <p:spPr>
          <a:xfrm>
            <a:off x="300941" y="6427420"/>
            <a:ext cx="3009418" cy="276999"/>
          </a:xfrm>
          <a:prstGeom prst="rect">
            <a:avLst/>
          </a:prstGeom>
          <a:noFill/>
        </p:spPr>
        <p:txBody>
          <a:bodyPr wrap="square" rtlCol="0">
            <a:spAutoFit/>
          </a:bodyPr>
          <a:lstStyle/>
          <a:p>
            <a:r>
              <a:rPr lang="en-US" sz="1200" dirty="0"/>
              <a:t>http://www.dvsolutions.org/info/cycle.aspx</a:t>
            </a:r>
          </a:p>
        </p:txBody>
      </p:sp>
      <p:pic>
        <p:nvPicPr>
          <p:cNvPr id="2" name="Content Placeholder 3">
            <a:extLst>
              <a:ext uri="{FF2B5EF4-FFF2-40B4-BE49-F238E27FC236}">
                <a16:creationId xmlns:a16="http://schemas.microsoft.com/office/drawing/2014/main" id="{2023DE22-264A-268C-E07D-2DC4A4C2219E}"/>
              </a:ext>
            </a:extLst>
          </p:cNvPr>
          <p:cNvPicPr>
            <a:picLocks noGrp="1" noChangeAspect="1"/>
          </p:cNvPicPr>
          <p:nvPr/>
        </p:nvPicPr>
        <p:blipFill>
          <a:blip r:embed="rId3"/>
          <a:stretch>
            <a:fillRect/>
          </a:stretch>
        </p:blipFill>
        <p:spPr>
          <a:xfrm>
            <a:off x="2070046" y="292080"/>
            <a:ext cx="7617166" cy="5935100"/>
          </a:xfrm>
          <a:prstGeom prst="rect">
            <a:avLst/>
          </a:prstGeom>
        </p:spPr>
      </p:pic>
    </p:spTree>
    <p:extLst>
      <p:ext uri="{BB962C8B-B14F-4D97-AF65-F5344CB8AC3E}">
        <p14:creationId xmlns:p14="http://schemas.microsoft.com/office/powerpoint/2010/main" val="899398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Why didn’t she just leave?</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lgn="ctr">
              <a:buNone/>
            </a:pPr>
            <a:endParaRPr lang="en-US" dirty="0">
              <a:solidFill>
                <a:srgbClr val="13294B"/>
              </a:solidFill>
              <a:latin typeface="Calibri" panose="020F0502020204030204" pitchFamily="34" charset="0"/>
              <a:ea typeface="Calibri" charset="0"/>
              <a:cs typeface="Calibri" panose="020F0502020204030204" pitchFamily="34" charset="0"/>
            </a:endParaRPr>
          </a:p>
        </p:txBody>
      </p:sp>
      <p:pic>
        <p:nvPicPr>
          <p:cNvPr id="4" name="Online Media 3" title="Why domestic violence victims don't leave | Leslie Morgan Steiner">
            <a:hlinkClick r:id="" action="ppaction://media"/>
            <a:extLst>
              <a:ext uri="{FF2B5EF4-FFF2-40B4-BE49-F238E27FC236}">
                <a16:creationId xmlns:a16="http://schemas.microsoft.com/office/drawing/2014/main" id="{C2B73F99-0569-3D51-C5A6-113D299924D8}"/>
              </a:ext>
            </a:extLst>
          </p:cNvPr>
          <p:cNvPicPr>
            <a:picLocks noRot="1" noChangeAspect="1"/>
          </p:cNvPicPr>
          <p:nvPr>
            <a:videoFile r:link="rId1"/>
          </p:nvPr>
        </p:nvPicPr>
        <p:blipFill>
          <a:blip r:embed="rId3"/>
          <a:stretch>
            <a:fillRect/>
          </a:stretch>
        </p:blipFill>
        <p:spPr>
          <a:xfrm>
            <a:off x="1298222" y="1417638"/>
            <a:ext cx="9945511" cy="4102629"/>
          </a:xfrm>
          <a:prstGeom prst="rect">
            <a:avLst/>
          </a:prstGeom>
        </p:spPr>
      </p:pic>
    </p:spTree>
    <p:extLst>
      <p:ext uri="{BB962C8B-B14F-4D97-AF65-F5344CB8AC3E}">
        <p14:creationId xmlns:p14="http://schemas.microsoft.com/office/powerpoint/2010/main" val="420412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Barriers to Leaving</a:t>
            </a:r>
          </a:p>
        </p:txBody>
      </p:sp>
      <p:sp>
        <p:nvSpPr>
          <p:cNvPr id="3" name="Content Placeholder 2"/>
          <p:cNvSpPr>
            <a:spLocks noGrp="1"/>
          </p:cNvSpPr>
          <p:nvPr>
            <p:ph idx="4294967295"/>
          </p:nvPr>
        </p:nvSpPr>
        <p:spPr>
          <a:xfrm>
            <a:off x="386861" y="1504709"/>
            <a:ext cx="5414848" cy="3940920"/>
          </a:xfrm>
          <a:prstGeom prst="rect">
            <a:avLst/>
          </a:prstGeom>
        </p:spPr>
        <p:txBody>
          <a:bodyPr/>
          <a:lstStyle/>
          <a:p>
            <a:r>
              <a:rPr lang="en-US" sz="2800" dirty="0">
                <a:solidFill>
                  <a:srgbClr val="13294B"/>
                </a:solidFill>
                <a:latin typeface="Calibri" panose="020F0502020204030204" pitchFamily="34" charset="0"/>
                <a:ea typeface="Calibri" charset="0"/>
                <a:cs typeface="Calibri" panose="020F0502020204030204" pitchFamily="34" charset="0"/>
              </a:rPr>
              <a:t>Isolation</a:t>
            </a:r>
          </a:p>
          <a:p>
            <a:r>
              <a:rPr lang="en-US" sz="2800" dirty="0">
                <a:solidFill>
                  <a:srgbClr val="13294B"/>
                </a:solidFill>
                <a:latin typeface="Calibri" panose="020F0502020204030204" pitchFamily="34" charset="0"/>
                <a:ea typeface="Calibri" charset="0"/>
                <a:cs typeface="Calibri" panose="020F0502020204030204" pitchFamily="34" charset="0"/>
              </a:rPr>
              <a:t>Children</a:t>
            </a:r>
          </a:p>
          <a:p>
            <a:r>
              <a:rPr lang="en-US" sz="2800" dirty="0">
                <a:solidFill>
                  <a:srgbClr val="13294B"/>
                </a:solidFill>
                <a:latin typeface="Calibri" panose="020F0502020204030204" pitchFamily="34" charset="0"/>
                <a:ea typeface="Calibri" charset="0"/>
                <a:cs typeface="Calibri" panose="020F0502020204030204" pitchFamily="34" charset="0"/>
              </a:rPr>
              <a:t>Fear</a:t>
            </a:r>
          </a:p>
          <a:p>
            <a:r>
              <a:rPr lang="en-US" sz="2800" dirty="0">
                <a:solidFill>
                  <a:srgbClr val="13294B"/>
                </a:solidFill>
                <a:latin typeface="Calibri" panose="020F0502020204030204" pitchFamily="34" charset="0"/>
                <a:ea typeface="Calibri" charset="0"/>
                <a:cs typeface="Calibri" panose="020F0502020204030204" pitchFamily="34" charset="0"/>
              </a:rPr>
              <a:t>Threats</a:t>
            </a:r>
          </a:p>
          <a:p>
            <a:r>
              <a:rPr lang="en-US" sz="2800" dirty="0">
                <a:solidFill>
                  <a:srgbClr val="13294B"/>
                </a:solidFill>
                <a:latin typeface="Calibri" panose="020F0502020204030204" pitchFamily="34" charset="0"/>
                <a:ea typeface="Calibri" charset="0"/>
                <a:cs typeface="Calibri" panose="020F0502020204030204" pitchFamily="34" charset="0"/>
              </a:rPr>
              <a:t>Economic Necessity</a:t>
            </a:r>
          </a:p>
          <a:p>
            <a:r>
              <a:rPr lang="en-US" sz="2800" dirty="0">
                <a:solidFill>
                  <a:srgbClr val="13294B"/>
                </a:solidFill>
                <a:latin typeface="Calibri" panose="020F0502020204030204" pitchFamily="34" charset="0"/>
                <a:ea typeface="Calibri" charset="0"/>
                <a:cs typeface="Calibri" panose="020F0502020204030204" pitchFamily="34" charset="0"/>
              </a:rPr>
              <a:t>Lack of Information/Resources</a:t>
            </a:r>
          </a:p>
          <a:p>
            <a:r>
              <a:rPr lang="en-US" sz="2800" dirty="0">
                <a:solidFill>
                  <a:srgbClr val="13294B"/>
                </a:solidFill>
                <a:latin typeface="Calibri" panose="020F0502020204030204" pitchFamily="34" charset="0"/>
                <a:ea typeface="Calibri" charset="0"/>
                <a:cs typeface="Calibri" panose="020F0502020204030204" pitchFamily="34" charset="0"/>
              </a:rPr>
              <a:t>Shame</a:t>
            </a:r>
          </a:p>
        </p:txBody>
      </p:sp>
      <p:sp>
        <p:nvSpPr>
          <p:cNvPr id="4" name="TextBox 3">
            <a:extLst>
              <a:ext uri="{FF2B5EF4-FFF2-40B4-BE49-F238E27FC236}">
                <a16:creationId xmlns:a16="http://schemas.microsoft.com/office/drawing/2014/main" id="{59499C12-8148-AABA-F282-06C0CD7A6210}"/>
              </a:ext>
            </a:extLst>
          </p:cNvPr>
          <p:cNvSpPr txBox="1"/>
          <p:nvPr/>
        </p:nvSpPr>
        <p:spPr>
          <a:xfrm>
            <a:off x="6389225" y="1504709"/>
            <a:ext cx="5414848" cy="3557384"/>
          </a:xfrm>
          <a:prstGeom prst="rect">
            <a:avLst/>
          </a:prstGeom>
          <a:noFill/>
        </p:spPr>
        <p:txBody>
          <a:bodyPr wrap="square" rtlCol="0">
            <a:spAutoFit/>
          </a:bodyPr>
          <a:lstStyle/>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Full Shelters</a:t>
            </a:r>
          </a:p>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Hope</a:t>
            </a:r>
          </a:p>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Failure of Criminal Justice System</a:t>
            </a:r>
          </a:p>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Racism and Homophobia</a:t>
            </a:r>
          </a:p>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External Pressure (Culture, Religion, Family)</a:t>
            </a:r>
          </a:p>
          <a:p>
            <a:pPr marL="285750" indent="-285750">
              <a:spcBef>
                <a:spcPts val="672"/>
              </a:spcBef>
              <a:buFont typeface="Arial" panose="020B0604020202020204" pitchFamily="34" charset="0"/>
              <a:buChar char="•"/>
            </a:pPr>
            <a:r>
              <a:rPr lang="en-US" sz="2800" dirty="0">
                <a:latin typeface="Calibri" panose="020F0502020204030204" pitchFamily="34" charset="0"/>
                <a:cs typeface="Calibri" panose="020F0502020204030204" pitchFamily="34" charset="0"/>
              </a:rPr>
              <a:t>Immigration Status</a:t>
            </a:r>
          </a:p>
        </p:txBody>
      </p:sp>
    </p:spTree>
    <p:extLst>
      <p:ext uri="{BB962C8B-B14F-4D97-AF65-F5344CB8AC3E}">
        <p14:creationId xmlns:p14="http://schemas.microsoft.com/office/powerpoint/2010/main" val="3002570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Barriers to Leaving (College)</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r>
              <a:rPr lang="en-US" dirty="0">
                <a:solidFill>
                  <a:srgbClr val="13294B"/>
                </a:solidFill>
                <a:latin typeface="Calibri" panose="020F0502020204030204" pitchFamily="34" charset="0"/>
                <a:ea typeface="Calibri" charset="0"/>
                <a:cs typeface="Calibri" panose="020F0502020204030204" pitchFamily="34" charset="0"/>
              </a:rPr>
              <a:t>Residence hall living</a:t>
            </a:r>
          </a:p>
          <a:p>
            <a:r>
              <a:rPr lang="en-US" dirty="0">
                <a:solidFill>
                  <a:srgbClr val="13294B"/>
                </a:solidFill>
                <a:latin typeface="Calibri" panose="020F0502020204030204" pitchFamily="34" charset="0"/>
                <a:ea typeface="Calibri" charset="0"/>
                <a:cs typeface="Calibri" panose="020F0502020204030204" pitchFamily="34" charset="0"/>
              </a:rPr>
              <a:t>Class majors: potential for overlapping courses/RSOs</a:t>
            </a:r>
          </a:p>
          <a:p>
            <a:r>
              <a:rPr lang="en-US" dirty="0">
                <a:solidFill>
                  <a:srgbClr val="13294B"/>
                </a:solidFill>
                <a:latin typeface="Calibri" panose="020F0502020204030204" pitchFamily="34" charset="0"/>
                <a:ea typeface="Calibri" charset="0"/>
                <a:cs typeface="Calibri" panose="020F0502020204030204" pitchFamily="34" charset="0"/>
              </a:rPr>
              <a:t>No “trustworthy adult” to confide in</a:t>
            </a:r>
          </a:p>
          <a:p>
            <a:r>
              <a:rPr lang="en-US" dirty="0">
                <a:solidFill>
                  <a:srgbClr val="13294B"/>
                </a:solidFill>
                <a:latin typeface="Calibri" panose="020F0502020204030204" pitchFamily="34" charset="0"/>
                <a:ea typeface="Calibri" charset="0"/>
                <a:cs typeface="Calibri" panose="020F0502020204030204" pitchFamily="34" charset="0"/>
              </a:rPr>
              <a:t>Easy to stalk in a close-knit community</a:t>
            </a:r>
          </a:p>
        </p:txBody>
      </p:sp>
    </p:spTree>
    <p:extLst>
      <p:ext uri="{BB962C8B-B14F-4D97-AF65-F5344CB8AC3E}">
        <p14:creationId xmlns:p14="http://schemas.microsoft.com/office/powerpoint/2010/main" val="1817574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Stalking Videos</a:t>
            </a:r>
          </a:p>
        </p:txBody>
      </p:sp>
    </p:spTree>
    <p:extLst>
      <p:ext uri="{BB962C8B-B14F-4D97-AF65-F5344CB8AC3E}">
        <p14:creationId xmlns:p14="http://schemas.microsoft.com/office/powerpoint/2010/main" val="169112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730</Words>
  <Application>Microsoft Office PowerPoint</Application>
  <PresentationFormat>Widescreen</PresentationFormat>
  <Paragraphs>79</Paragraphs>
  <Slides>21</Slides>
  <Notes>2</Notes>
  <HiddenSlides>0</HiddenSlides>
  <MMClips>4</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Calibri</vt:lpstr>
      <vt:lpstr>Calibri Light</vt:lpstr>
      <vt:lpstr>Georgia</vt:lpstr>
      <vt:lpstr>Office Theme</vt:lpstr>
      <vt:lpstr>ThemeILtemplates</vt:lpstr>
      <vt:lpstr>Special Topics</vt:lpstr>
      <vt:lpstr>Domestic Violence</vt:lpstr>
      <vt:lpstr>PowerPoint Presentation</vt:lpstr>
      <vt:lpstr>PowerPoint Presentation</vt:lpstr>
      <vt:lpstr>PowerPoint Presentation</vt:lpstr>
      <vt:lpstr>Why didn’t she just leave?</vt:lpstr>
      <vt:lpstr>Barriers to Leaving</vt:lpstr>
      <vt:lpstr>Barriers to Leaving (College)</vt:lpstr>
      <vt:lpstr>Stalking Videos</vt:lpstr>
      <vt:lpstr>PowerPoint Presentation</vt:lpstr>
      <vt:lpstr>PowerPoint Presentation</vt:lpstr>
      <vt:lpstr>New Information at Hearing</vt:lpstr>
      <vt:lpstr>New Information at Hearing</vt:lpstr>
      <vt:lpstr>New Information at Hearing</vt:lpstr>
      <vt:lpstr>New Relevant Testimony</vt:lpstr>
      <vt:lpstr>Other Reasons to Continue</vt:lpstr>
      <vt:lpstr>Chairing and Supporting the Chair</vt:lpstr>
      <vt:lpstr>Chair Responsibilities</vt:lpstr>
      <vt:lpstr>Chairs Should</vt:lpstr>
      <vt:lpstr>How to Support the Chair</vt:lpstr>
      <vt:lpstr>New Questioning Method?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Brown, Justin</dc:creator>
  <cp:lastModifiedBy>Wilczynski, Bob</cp:lastModifiedBy>
  <cp:revision>23</cp:revision>
  <cp:lastPrinted>2019-08-22T03:31:50Z</cp:lastPrinted>
  <dcterms:created xsi:type="dcterms:W3CDTF">2019-08-21T18:02:54Z</dcterms:created>
  <dcterms:modified xsi:type="dcterms:W3CDTF">2023-08-17T21:17:52Z</dcterms:modified>
</cp:coreProperties>
</file>